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322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5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9/13/2024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9/13/2024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6997"/>
                </a:moveTo>
                <a:lnTo>
                  <a:pt x="18287999" y="10286997"/>
                </a:lnTo>
                <a:lnTo>
                  <a:pt x="18287999" y="0"/>
                </a:lnTo>
                <a:lnTo>
                  <a:pt x="0" y="0"/>
                </a:lnTo>
                <a:lnTo>
                  <a:pt x="0" y="10286997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5855061" y="5907506"/>
            <a:ext cx="2433320" cy="3476625"/>
          </a:xfrm>
          <a:custGeom>
            <a:avLst/>
            <a:gdLst/>
            <a:ahLst/>
            <a:cxnLst/>
            <a:rect l="l" t="t" r="r" b="b"/>
            <a:pathLst>
              <a:path w="2433319" h="3476625">
                <a:moveTo>
                  <a:pt x="1738249" y="0"/>
                </a:moveTo>
                <a:lnTo>
                  <a:pt x="0" y="1738312"/>
                </a:lnTo>
                <a:lnTo>
                  <a:pt x="1738249" y="3476621"/>
                </a:lnTo>
                <a:lnTo>
                  <a:pt x="2433001" y="2781896"/>
                </a:lnTo>
                <a:lnTo>
                  <a:pt x="2433001" y="694726"/>
                </a:lnTo>
                <a:lnTo>
                  <a:pt x="17382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716815" y="8595246"/>
            <a:ext cx="2892425" cy="1692275"/>
          </a:xfrm>
          <a:custGeom>
            <a:avLst/>
            <a:gdLst/>
            <a:ahLst/>
            <a:cxnLst/>
            <a:rect l="l" t="t" r="r" b="b"/>
            <a:pathLst>
              <a:path w="2892425" h="1692275">
                <a:moveTo>
                  <a:pt x="1691749" y="0"/>
                </a:moveTo>
                <a:lnTo>
                  <a:pt x="0" y="1691752"/>
                </a:lnTo>
                <a:lnTo>
                  <a:pt x="2401118" y="1691752"/>
                </a:lnTo>
                <a:lnTo>
                  <a:pt x="2892304" y="1200564"/>
                </a:lnTo>
                <a:lnTo>
                  <a:pt x="169174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8132495" y="8057502"/>
            <a:ext cx="2371725" cy="2230120"/>
          </a:xfrm>
          <a:custGeom>
            <a:avLst/>
            <a:gdLst/>
            <a:ahLst/>
            <a:cxnLst/>
            <a:rect l="l" t="t" r="r" b="b"/>
            <a:pathLst>
              <a:path w="2371725" h="2230120">
                <a:moveTo>
                  <a:pt x="1738312" y="0"/>
                </a:moveTo>
                <a:lnTo>
                  <a:pt x="0" y="1740808"/>
                </a:lnTo>
                <a:lnTo>
                  <a:pt x="490630" y="2229495"/>
                </a:lnTo>
                <a:lnTo>
                  <a:pt x="774412" y="2229495"/>
                </a:lnTo>
                <a:lnTo>
                  <a:pt x="2371115" y="632790"/>
                </a:lnTo>
                <a:lnTo>
                  <a:pt x="1738312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1900028" y="6899998"/>
            <a:ext cx="5772150" cy="3387090"/>
          </a:xfrm>
          <a:custGeom>
            <a:avLst/>
            <a:gdLst/>
            <a:ahLst/>
            <a:cxnLst/>
            <a:rect l="l" t="t" r="r" b="b"/>
            <a:pathLst>
              <a:path w="5772150" h="3387090">
                <a:moveTo>
                  <a:pt x="2887343" y="0"/>
                </a:moveTo>
                <a:lnTo>
                  <a:pt x="0" y="2886046"/>
                </a:lnTo>
                <a:lnTo>
                  <a:pt x="501123" y="3386999"/>
                </a:lnTo>
                <a:lnTo>
                  <a:pt x="5271443" y="3386999"/>
                </a:lnTo>
                <a:lnTo>
                  <a:pt x="5772121" y="2886100"/>
                </a:lnTo>
                <a:lnTo>
                  <a:pt x="2887343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0" y="0"/>
            <a:ext cx="2344420" cy="2506345"/>
          </a:xfrm>
          <a:custGeom>
            <a:avLst/>
            <a:gdLst/>
            <a:ahLst/>
            <a:cxnLst/>
            <a:rect l="l" t="t" r="r" b="b"/>
            <a:pathLst>
              <a:path w="2344420" h="2506345">
                <a:moveTo>
                  <a:pt x="1909361" y="0"/>
                </a:moveTo>
                <a:lnTo>
                  <a:pt x="0" y="0"/>
                </a:lnTo>
                <a:lnTo>
                  <a:pt x="0" y="2234838"/>
                </a:lnTo>
                <a:lnTo>
                  <a:pt x="271011" y="2506014"/>
                </a:lnTo>
                <a:lnTo>
                  <a:pt x="2343949" y="434326"/>
                </a:lnTo>
                <a:lnTo>
                  <a:pt x="1909361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9/13/2024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6997"/>
                </a:moveTo>
                <a:lnTo>
                  <a:pt x="18287999" y="10286997"/>
                </a:lnTo>
                <a:lnTo>
                  <a:pt x="18287999" y="0"/>
                </a:lnTo>
                <a:lnTo>
                  <a:pt x="0" y="0"/>
                </a:lnTo>
                <a:lnTo>
                  <a:pt x="0" y="10286997"/>
                </a:lnTo>
                <a:close/>
              </a:path>
            </a:pathLst>
          </a:custGeom>
          <a:solidFill>
            <a:srgbClr val="2829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31336" y="1035240"/>
            <a:ext cx="10438027" cy="12617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113047" y="3865435"/>
            <a:ext cx="10074605" cy="37820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50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9/13/2024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-374650" y="2635250"/>
            <a:ext cx="18201800" cy="3726661"/>
          </a:xfrm>
          <a:prstGeom prst="rect">
            <a:avLst/>
          </a:prstGeom>
        </p:spPr>
        <p:txBody>
          <a:bodyPr vert="horz" wrap="square" lIns="0" tIns="185420" rIns="0" bIns="0" rtlCol="0">
            <a:spAutoFit/>
          </a:bodyPr>
          <a:lstStyle/>
          <a:p>
            <a:pPr marL="12700" marR="5080" algn="ctr">
              <a:spcBef>
                <a:spcPts val="1460"/>
              </a:spcBef>
            </a:pPr>
            <a:r>
              <a:rPr lang="en-IN" sz="11500" spc="245" dirty="0">
                <a:solidFill>
                  <a:srgbClr val="FFFFFF"/>
                </a:solidFill>
                <a:latin typeface="Cambria"/>
                <a:cs typeface="Cambria"/>
              </a:rPr>
              <a:t>License Plate Detection using YOLO v8</a:t>
            </a:r>
            <a:endParaRPr sz="11500" dirty="0">
              <a:latin typeface="Cambria"/>
              <a:cs typeface="Cambri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6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3388256" y="0"/>
                </a:moveTo>
                <a:lnTo>
                  <a:pt x="0" y="0"/>
                </a:lnTo>
                <a:lnTo>
                  <a:pt x="1694128" y="1694128"/>
                </a:lnTo>
                <a:lnTo>
                  <a:pt x="338825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-3187302" y="1416050"/>
            <a:ext cx="6448425" cy="6788353"/>
            <a:chOff x="2067496" y="1714995"/>
            <a:chExt cx="6448425" cy="6788353"/>
          </a:xfrm>
        </p:grpSpPr>
        <p:sp>
          <p:nvSpPr>
            <p:cNvPr id="7" name="object 7"/>
            <p:cNvSpPr/>
            <p:nvPr/>
          </p:nvSpPr>
          <p:spPr>
            <a:xfrm>
              <a:off x="2067496" y="1714995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0"/>
                  </a:moveTo>
                  <a:lnTo>
                    <a:pt x="0" y="3225469"/>
                  </a:lnTo>
                  <a:lnTo>
                    <a:pt x="3224212" y="6448425"/>
                  </a:lnTo>
                  <a:lnTo>
                    <a:pt x="6448425" y="3225469"/>
                  </a:lnTo>
                  <a:lnTo>
                    <a:pt x="32242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497" y="5512498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2798622" y="0"/>
                  </a:moveTo>
                  <a:lnTo>
                    <a:pt x="0" y="2796120"/>
                  </a:lnTo>
                  <a:lnTo>
                    <a:pt x="194729" y="2990850"/>
                  </a:lnTo>
                  <a:lnTo>
                    <a:pt x="2990850" y="192239"/>
                  </a:lnTo>
                  <a:lnTo>
                    <a:pt x="279862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-2127250" y="2007302"/>
            <a:ext cx="13753414" cy="689932"/>
          </a:xfrm>
          <a:prstGeom prst="rect">
            <a:avLst/>
          </a:prstGeom>
        </p:spPr>
        <p:txBody>
          <a:bodyPr vert="horz" wrap="square" lIns="0" tIns="124460" rIns="0" bIns="0" rtlCol="0">
            <a:spAutoFit/>
          </a:bodyPr>
          <a:lstStyle/>
          <a:p>
            <a:pPr marL="5558155" marR="5080">
              <a:lnSpc>
                <a:spcPts val="4430"/>
              </a:lnSpc>
              <a:spcBef>
                <a:spcPts val="980"/>
              </a:spcBef>
            </a:pPr>
            <a:r>
              <a:rPr spc="200" dirty="0"/>
              <a:t>Challenges</a:t>
            </a:r>
            <a:r>
              <a:rPr spc="100" dirty="0"/>
              <a:t> </a:t>
            </a:r>
            <a:r>
              <a:rPr spc="225" dirty="0"/>
              <a:t>and </a:t>
            </a:r>
            <a:r>
              <a:rPr spc="-960" dirty="0"/>
              <a:t> </a:t>
            </a:r>
            <a:r>
              <a:rPr spc="200" dirty="0"/>
              <a:t>Opportunities</a:t>
            </a:r>
          </a:p>
        </p:txBody>
      </p:sp>
      <p:sp>
        <p:nvSpPr>
          <p:cNvPr id="16" name="object 16"/>
          <p:cNvSpPr txBox="1"/>
          <p:nvPr/>
        </p:nvSpPr>
        <p:spPr>
          <a:xfrm>
            <a:off x="3663950" y="3992357"/>
            <a:ext cx="13563600" cy="19825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sz="3200" spc="-114" dirty="0">
                <a:solidFill>
                  <a:schemeClr val="bg1"/>
                </a:solidFill>
                <a:latin typeface="Verdana"/>
                <a:cs typeface="Verdana"/>
              </a:rPr>
              <a:t>Th</a:t>
            </a:r>
            <a:r>
              <a:rPr sz="3200" spc="-105" dirty="0">
                <a:solidFill>
                  <a:schemeClr val="bg1"/>
                </a:solidFill>
                <a:latin typeface="Verdana"/>
                <a:cs typeface="Verdana"/>
              </a:rPr>
              <a:t>e</a:t>
            </a:r>
            <a:r>
              <a:rPr sz="3200" spc="-250" dirty="0">
                <a:solidFill>
                  <a:schemeClr val="bg1"/>
                </a:solidFill>
                <a:latin typeface="Verdana"/>
                <a:cs typeface="Verdana"/>
              </a:rPr>
              <a:t> </a:t>
            </a:r>
            <a:r>
              <a:rPr sz="3200" spc="-105" dirty="0">
                <a:solidFill>
                  <a:schemeClr val="bg1"/>
                </a:solidFill>
                <a:latin typeface="Verdana"/>
                <a:cs typeface="Verdana"/>
              </a:rPr>
              <a:t>challenge</a:t>
            </a:r>
            <a:r>
              <a:rPr sz="3200" spc="-100" dirty="0">
                <a:solidFill>
                  <a:schemeClr val="bg1"/>
                </a:solidFill>
                <a:latin typeface="Verdana"/>
                <a:cs typeface="Verdana"/>
              </a:rPr>
              <a:t>s</a:t>
            </a:r>
            <a:r>
              <a:rPr sz="3200" spc="-250" dirty="0">
                <a:solidFill>
                  <a:schemeClr val="bg1"/>
                </a:solidFill>
                <a:latin typeface="Verdana"/>
                <a:cs typeface="Verdana"/>
              </a:rPr>
              <a:t> </a:t>
            </a:r>
            <a:r>
              <a:rPr sz="3200" spc="-55" dirty="0">
                <a:solidFill>
                  <a:schemeClr val="bg1"/>
                </a:solidFill>
                <a:latin typeface="Verdana"/>
                <a:cs typeface="Verdana"/>
              </a:rPr>
              <a:t>in</a:t>
            </a:r>
            <a:r>
              <a:rPr sz="3200" spc="-245" dirty="0">
                <a:solidFill>
                  <a:schemeClr val="bg1"/>
                </a:solidFill>
                <a:latin typeface="Verdana"/>
                <a:cs typeface="Verdana"/>
              </a:rPr>
              <a:t> </a:t>
            </a:r>
            <a:r>
              <a:rPr sz="3200" spc="40" dirty="0">
                <a:solidFill>
                  <a:schemeClr val="bg1"/>
                </a:solidFill>
                <a:latin typeface="Trebuchet MS"/>
                <a:cs typeface="Trebuchet MS"/>
              </a:rPr>
              <a:t>scalin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g</a:t>
            </a:r>
            <a:r>
              <a:rPr sz="32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90" dirty="0">
                <a:solidFill>
                  <a:schemeClr val="bg1"/>
                </a:solidFill>
                <a:latin typeface="Trebuchet MS"/>
                <a:cs typeface="Trebuchet MS"/>
              </a:rPr>
              <a:t>YOLO-based  </a:t>
            </a:r>
            <a:r>
              <a:rPr sz="3200" spc="145" dirty="0">
                <a:solidFill>
                  <a:schemeClr val="bg1"/>
                </a:solidFill>
                <a:latin typeface="Trebuchet MS"/>
                <a:cs typeface="Trebuchet MS"/>
              </a:rPr>
              <a:t>number </a:t>
            </a:r>
            <a:r>
              <a:rPr sz="3200" spc="5" dirty="0">
                <a:solidFill>
                  <a:schemeClr val="bg1"/>
                </a:solidFill>
                <a:latin typeface="Trebuchet MS"/>
                <a:cs typeface="Trebuchet MS"/>
              </a:rPr>
              <a:t>plate </a:t>
            </a:r>
            <a:r>
              <a:rPr sz="3200" spc="25" dirty="0">
                <a:solidFill>
                  <a:schemeClr val="bg1"/>
                </a:solidFill>
                <a:latin typeface="Trebuchet MS"/>
                <a:cs typeface="Trebuchet MS"/>
              </a:rPr>
              <a:t>detection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for </a:t>
            </a:r>
            <a:r>
              <a:rPr sz="3200" spc="85" dirty="0">
                <a:solidFill>
                  <a:schemeClr val="bg1"/>
                </a:solidFill>
                <a:latin typeface="Trebuchet MS"/>
                <a:cs typeface="Trebuchet MS"/>
              </a:rPr>
              <a:t>widespread </a:t>
            </a:r>
            <a:r>
              <a:rPr sz="3200" spc="9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60" dirty="0">
                <a:solidFill>
                  <a:schemeClr val="bg1"/>
                </a:solidFill>
                <a:latin typeface="Trebuchet MS"/>
                <a:cs typeface="Trebuchet MS"/>
              </a:rPr>
              <a:t>implementation</a:t>
            </a:r>
            <a:r>
              <a:rPr sz="32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75" dirty="0">
                <a:solidFill>
                  <a:schemeClr val="bg1"/>
                </a:solidFill>
                <a:latin typeface="Trebuchet MS"/>
                <a:cs typeface="Trebuchet MS"/>
              </a:rPr>
              <a:t>present</a:t>
            </a:r>
            <a:r>
              <a:rPr sz="32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70" dirty="0">
                <a:solidFill>
                  <a:schemeClr val="bg1"/>
                </a:solidFill>
                <a:latin typeface="Trebuchet MS"/>
                <a:cs typeface="Trebuchet MS"/>
              </a:rPr>
              <a:t>opportunities</a:t>
            </a:r>
            <a:r>
              <a:rPr sz="32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for </a:t>
            </a:r>
            <a:r>
              <a:rPr sz="32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70" dirty="0">
                <a:solidFill>
                  <a:schemeClr val="bg1"/>
                </a:solidFill>
                <a:latin typeface="Trebuchet MS"/>
                <a:cs typeface="Trebuchet MS"/>
              </a:rPr>
              <a:t>innovation</a:t>
            </a:r>
            <a:r>
              <a:rPr sz="32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32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20" dirty="0">
                <a:solidFill>
                  <a:schemeClr val="bg1"/>
                </a:solidFill>
                <a:latin typeface="Trebuchet MS"/>
                <a:cs typeface="Trebuchet MS"/>
              </a:rPr>
              <a:t>collaboration.</a:t>
            </a:r>
            <a:r>
              <a:rPr sz="32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00" dirty="0">
                <a:solidFill>
                  <a:schemeClr val="bg1"/>
                </a:solidFill>
                <a:latin typeface="Trebuchet MS"/>
                <a:cs typeface="Trebuchet MS"/>
              </a:rPr>
              <a:t>Overcoming </a:t>
            </a:r>
            <a:r>
              <a:rPr sz="3200" spc="-79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60" dirty="0">
                <a:solidFill>
                  <a:schemeClr val="bg1"/>
                </a:solidFill>
                <a:latin typeface="Trebuchet MS"/>
                <a:cs typeface="Trebuchet MS"/>
              </a:rPr>
              <a:t>these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challenges </a:t>
            </a:r>
            <a:r>
              <a:rPr sz="3200" spc="-60" dirty="0">
                <a:solidFill>
                  <a:schemeClr val="bg1"/>
                </a:solidFill>
                <a:latin typeface="Trebuchet MS"/>
                <a:cs typeface="Trebuchet MS"/>
              </a:rPr>
              <a:t>will </a:t>
            </a:r>
            <a:r>
              <a:rPr sz="3200" spc="75" dirty="0">
                <a:solidFill>
                  <a:schemeClr val="bg1"/>
                </a:solidFill>
                <a:latin typeface="Trebuchet MS"/>
                <a:cs typeface="Trebuchet MS"/>
              </a:rPr>
              <a:t>pave </a:t>
            </a:r>
            <a:r>
              <a:rPr sz="3200" spc="30" dirty="0">
                <a:solidFill>
                  <a:schemeClr val="bg1"/>
                </a:solidFill>
                <a:latin typeface="Trebuchet MS"/>
                <a:cs typeface="Trebuchet MS"/>
              </a:rPr>
              <a:t>the </a:t>
            </a:r>
            <a:r>
              <a:rPr sz="3200" spc="65" dirty="0">
                <a:solidFill>
                  <a:schemeClr val="bg1"/>
                </a:solidFill>
                <a:latin typeface="Trebuchet MS"/>
                <a:cs typeface="Trebuchet MS"/>
              </a:rPr>
              <a:t>way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for </a:t>
            </a:r>
            <a:r>
              <a:rPr sz="3200" spc="5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35" dirty="0">
                <a:solidFill>
                  <a:schemeClr val="bg1"/>
                </a:solidFill>
                <a:latin typeface="Trebuchet MS"/>
                <a:cs typeface="Trebuchet MS"/>
              </a:rPr>
              <a:t>revolutionizing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global </a:t>
            </a:r>
            <a:r>
              <a:rPr sz="3200" spc="5" dirty="0">
                <a:solidFill>
                  <a:schemeClr val="bg1"/>
                </a:solidFill>
                <a:latin typeface="Trebuchet MS"/>
                <a:cs typeface="Trebuchet MS"/>
              </a:rPr>
              <a:t>traﬃc </a:t>
            </a:r>
            <a:r>
              <a:rPr sz="3200" spc="30" dirty="0">
                <a:solidFill>
                  <a:schemeClr val="bg1"/>
                </a:solidFill>
                <a:latin typeface="Trebuchet MS"/>
                <a:cs typeface="Trebuchet MS"/>
              </a:rPr>
              <a:t>surveillance </a:t>
            </a:r>
            <a:r>
              <a:rPr sz="3200" spc="3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32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75" dirty="0">
                <a:solidFill>
                  <a:schemeClr val="bg1"/>
                </a:solidFill>
                <a:latin typeface="Trebuchet MS"/>
                <a:cs typeface="Trebuchet MS"/>
              </a:rPr>
              <a:t>management.</a:t>
            </a:r>
            <a:endParaRPr sz="32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3435350" y="3011040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168635" y="-735014"/>
            <a:ext cx="3476625" cy="1929764"/>
            <a:chOff x="11371783" y="0"/>
            <a:chExt cx="3476625" cy="1929764"/>
          </a:xfrm>
        </p:grpSpPr>
        <p:sp>
          <p:nvSpPr>
            <p:cNvPr id="3" name="object 3"/>
            <p:cNvSpPr/>
            <p:nvPr/>
          </p:nvSpPr>
          <p:spPr>
            <a:xfrm>
              <a:off x="11907024" y="0"/>
              <a:ext cx="2941955" cy="1929764"/>
            </a:xfrm>
            <a:custGeom>
              <a:avLst/>
              <a:gdLst/>
              <a:ahLst/>
              <a:cxnLst/>
              <a:rect l="l" t="t" r="r" b="b"/>
              <a:pathLst>
                <a:path w="2941955" h="1929764">
                  <a:moveTo>
                    <a:pt x="2749660" y="0"/>
                  </a:moveTo>
                  <a:lnTo>
                    <a:pt x="729140" y="0"/>
                  </a:lnTo>
                  <a:lnTo>
                    <a:pt x="0" y="729118"/>
                  </a:lnTo>
                  <a:lnTo>
                    <a:pt x="1203058" y="1929688"/>
                  </a:lnTo>
                  <a:lnTo>
                    <a:pt x="2941382" y="191427"/>
                  </a:lnTo>
                  <a:lnTo>
                    <a:pt x="274966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4" name="object 4"/>
            <p:cNvSpPr/>
            <p:nvPr/>
          </p:nvSpPr>
          <p:spPr>
            <a:xfrm>
              <a:off x="11371783" y="0"/>
              <a:ext cx="1454785" cy="824230"/>
            </a:xfrm>
            <a:custGeom>
              <a:avLst/>
              <a:gdLst/>
              <a:ahLst/>
              <a:cxnLst/>
              <a:rect l="l" t="t" r="r" b="b"/>
              <a:pathLst>
                <a:path w="1454784" h="824230">
                  <a:moveTo>
                    <a:pt x="1454454" y="0"/>
                  </a:moveTo>
                  <a:lnTo>
                    <a:pt x="191374" y="0"/>
                  </a:lnTo>
                  <a:lnTo>
                    <a:pt x="0" y="191375"/>
                  </a:lnTo>
                  <a:lnTo>
                    <a:pt x="630288" y="824165"/>
                  </a:lnTo>
                  <a:lnTo>
                    <a:pt x="145445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-1845554" y="-2092714"/>
            <a:ext cx="6746875" cy="7459345"/>
            <a:chOff x="0" y="0"/>
            <a:chExt cx="6746875" cy="7459345"/>
          </a:xfrm>
        </p:grpSpPr>
        <p:sp>
          <p:nvSpPr>
            <p:cNvPr id="6" name="object 6"/>
            <p:cNvSpPr/>
            <p:nvPr/>
          </p:nvSpPr>
          <p:spPr>
            <a:xfrm>
              <a:off x="5334279" y="0"/>
              <a:ext cx="1412240" cy="1219200"/>
            </a:xfrm>
            <a:custGeom>
              <a:avLst/>
              <a:gdLst/>
              <a:ahLst/>
              <a:cxnLst/>
              <a:rect l="l" t="t" r="r" b="b"/>
              <a:pathLst>
                <a:path w="1412240" h="1219200">
                  <a:moveTo>
                    <a:pt x="1412224" y="0"/>
                  </a:moveTo>
                  <a:lnTo>
                    <a:pt x="1025754" y="0"/>
                  </a:lnTo>
                  <a:lnTo>
                    <a:pt x="0" y="1026667"/>
                  </a:lnTo>
                  <a:lnTo>
                    <a:pt x="192227" y="1218907"/>
                  </a:lnTo>
                  <a:lnTo>
                    <a:pt x="141222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2881782" y="605561"/>
              <a:ext cx="3476625" cy="3476625"/>
            </a:xfrm>
            <a:custGeom>
              <a:avLst/>
              <a:gdLst/>
              <a:ahLst/>
              <a:cxnLst/>
              <a:rect l="l" t="t" r="r" b="b"/>
              <a:pathLst>
                <a:path w="3476625" h="3476625">
                  <a:moveTo>
                    <a:pt x="1739557" y="0"/>
                  </a:moveTo>
                  <a:lnTo>
                    <a:pt x="0" y="1738312"/>
                  </a:lnTo>
                  <a:lnTo>
                    <a:pt x="1739557" y="3476625"/>
                  </a:lnTo>
                  <a:lnTo>
                    <a:pt x="3476612" y="1738312"/>
                  </a:lnTo>
                  <a:lnTo>
                    <a:pt x="1739557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1010552"/>
              <a:ext cx="4470400" cy="6448425"/>
            </a:xfrm>
            <a:custGeom>
              <a:avLst/>
              <a:gdLst/>
              <a:ahLst/>
              <a:cxnLst/>
              <a:rect l="l" t="t" r="r" b="b"/>
              <a:pathLst>
                <a:path w="4470400" h="6448425">
                  <a:moveTo>
                    <a:pt x="1247238" y="0"/>
                  </a:moveTo>
                  <a:lnTo>
                    <a:pt x="0" y="1247239"/>
                  </a:lnTo>
                  <a:lnTo>
                    <a:pt x="0" y="5202156"/>
                  </a:lnTo>
                  <a:lnTo>
                    <a:pt x="1247239" y="6448424"/>
                  </a:lnTo>
                  <a:lnTo>
                    <a:pt x="4470196" y="3225468"/>
                  </a:lnTo>
                  <a:lnTo>
                    <a:pt x="124723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4055208" y="-735014"/>
            <a:ext cx="5003800" cy="5329555"/>
          </a:xfrm>
          <a:custGeom>
            <a:avLst/>
            <a:gdLst/>
            <a:ahLst/>
            <a:cxnLst/>
            <a:rect l="l" t="t" r="r" b="b"/>
            <a:pathLst>
              <a:path w="5003800" h="5329555">
                <a:moveTo>
                  <a:pt x="4344879" y="0"/>
                </a:moveTo>
                <a:lnTo>
                  <a:pt x="2105120" y="0"/>
                </a:lnTo>
                <a:lnTo>
                  <a:pt x="0" y="2103512"/>
                </a:lnTo>
                <a:lnTo>
                  <a:pt x="3225419" y="5328982"/>
                </a:lnTo>
                <a:lnTo>
                  <a:pt x="5003722" y="3549320"/>
                </a:lnTo>
                <a:lnTo>
                  <a:pt x="5003722" y="658832"/>
                </a:lnTo>
                <a:lnTo>
                  <a:pt x="4344879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66176" y="0"/>
            <a:ext cx="4335145" cy="2166620"/>
          </a:xfrm>
          <a:custGeom>
            <a:avLst/>
            <a:gdLst/>
            <a:ahLst/>
            <a:cxnLst/>
            <a:rect l="l" t="t" r="r" b="b"/>
            <a:pathLst>
              <a:path w="4335145" h="2166620">
                <a:moveTo>
                  <a:pt x="4334636" y="0"/>
                </a:moveTo>
                <a:lnTo>
                  <a:pt x="0" y="0"/>
                </a:lnTo>
                <a:lnTo>
                  <a:pt x="2167320" y="2166479"/>
                </a:lnTo>
                <a:lnTo>
                  <a:pt x="4334636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>
            <a:spLocks noGrp="1"/>
          </p:cNvSpPr>
          <p:nvPr>
            <p:ph type="body" idx="1"/>
          </p:nvPr>
        </p:nvSpPr>
        <p:spPr>
          <a:xfrm>
            <a:off x="2101850" y="3521519"/>
            <a:ext cx="14097000" cy="325666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 indent="3175" algn="l">
              <a:lnSpc>
                <a:spcPct val="100600"/>
              </a:lnSpc>
              <a:spcBef>
                <a:spcPts val="100"/>
              </a:spcBef>
            </a:pPr>
            <a:r>
              <a:rPr spc="125" dirty="0"/>
              <a:t>In </a:t>
            </a:r>
            <a:r>
              <a:rPr spc="60" dirty="0"/>
              <a:t>conclusion, </a:t>
            </a:r>
            <a:r>
              <a:rPr spc="145" dirty="0"/>
              <a:t>YOLO-based </a:t>
            </a:r>
            <a:r>
              <a:rPr spc="204" dirty="0"/>
              <a:t>number </a:t>
            </a:r>
            <a:r>
              <a:rPr spc="20" dirty="0"/>
              <a:t>plate </a:t>
            </a:r>
            <a:r>
              <a:rPr spc="25" dirty="0"/>
              <a:t> </a:t>
            </a:r>
            <a:r>
              <a:rPr spc="40" dirty="0"/>
              <a:t>detection </a:t>
            </a:r>
            <a:r>
              <a:rPr spc="140" dirty="0"/>
              <a:t>oﬀers </a:t>
            </a:r>
            <a:r>
              <a:rPr spc="120" dirty="0"/>
              <a:t>a </a:t>
            </a:r>
            <a:r>
              <a:rPr spc="145" dirty="0"/>
              <a:t>paradigm </a:t>
            </a:r>
            <a:r>
              <a:rPr spc="25" dirty="0"/>
              <a:t>shift </a:t>
            </a:r>
            <a:r>
              <a:rPr spc="70" dirty="0"/>
              <a:t>in </a:t>
            </a:r>
            <a:r>
              <a:rPr spc="20" dirty="0"/>
              <a:t>traﬃc </a:t>
            </a:r>
            <a:r>
              <a:rPr spc="25" dirty="0"/>
              <a:t> </a:t>
            </a:r>
            <a:r>
              <a:rPr spc="15" dirty="0"/>
              <a:t>surveillance, </a:t>
            </a:r>
            <a:r>
              <a:rPr spc="110" dirty="0"/>
              <a:t>providing </a:t>
            </a:r>
            <a:r>
              <a:rPr spc="140" dirty="0"/>
              <a:t>enhanced </a:t>
            </a:r>
            <a:r>
              <a:rPr spc="-15" dirty="0"/>
              <a:t>eﬃciency, </a:t>
            </a:r>
            <a:r>
              <a:rPr spc="-10" dirty="0"/>
              <a:t> </a:t>
            </a:r>
            <a:r>
              <a:rPr dirty="0"/>
              <a:t>accuracy, </a:t>
            </a:r>
            <a:r>
              <a:rPr spc="190" dirty="0"/>
              <a:t>and </a:t>
            </a:r>
            <a:r>
              <a:rPr dirty="0"/>
              <a:t>security.</a:t>
            </a:r>
            <a:endParaRPr lang="en-IN" dirty="0"/>
          </a:p>
          <a:p>
            <a:pPr marR="5080" indent="3175" algn="l">
              <a:lnSpc>
                <a:spcPct val="100600"/>
              </a:lnSpc>
              <a:spcBef>
                <a:spcPts val="100"/>
              </a:spcBef>
            </a:pPr>
            <a:r>
              <a:rPr dirty="0"/>
              <a:t> </a:t>
            </a:r>
            <a:r>
              <a:rPr spc="75" dirty="0"/>
              <a:t>The </a:t>
            </a:r>
            <a:r>
              <a:rPr spc="114" dirty="0"/>
              <a:t>technology's </a:t>
            </a:r>
            <a:r>
              <a:rPr spc="120" dirty="0"/>
              <a:t> </a:t>
            </a:r>
            <a:r>
              <a:rPr spc="40" dirty="0"/>
              <a:t>potential </a:t>
            </a:r>
            <a:r>
              <a:rPr spc="75" dirty="0"/>
              <a:t>for transformative </a:t>
            </a:r>
            <a:r>
              <a:rPr spc="65" dirty="0"/>
              <a:t>impact </a:t>
            </a:r>
            <a:r>
              <a:rPr spc="250" dirty="0"/>
              <a:t>on </a:t>
            </a:r>
            <a:r>
              <a:rPr spc="35" dirty="0"/>
              <a:t>law </a:t>
            </a:r>
            <a:r>
              <a:rPr spc="40" dirty="0"/>
              <a:t> </a:t>
            </a:r>
            <a:r>
              <a:rPr spc="95" dirty="0"/>
              <a:t>enforcement</a:t>
            </a:r>
            <a:r>
              <a:rPr spc="-145" dirty="0"/>
              <a:t> </a:t>
            </a:r>
            <a:r>
              <a:rPr spc="190" dirty="0"/>
              <a:t>and</a:t>
            </a:r>
            <a:r>
              <a:rPr spc="-145" dirty="0"/>
              <a:t> </a:t>
            </a:r>
            <a:r>
              <a:rPr spc="20" dirty="0"/>
              <a:t>traﬃc</a:t>
            </a:r>
            <a:r>
              <a:rPr spc="-140" dirty="0"/>
              <a:t> </a:t>
            </a:r>
            <a:r>
              <a:rPr spc="160" dirty="0"/>
              <a:t>management</a:t>
            </a:r>
            <a:r>
              <a:rPr spc="-145" dirty="0"/>
              <a:t> </a:t>
            </a:r>
            <a:r>
              <a:rPr spc="100" dirty="0"/>
              <a:t>signiﬁes</a:t>
            </a:r>
            <a:r>
              <a:rPr spc="-140" dirty="0"/>
              <a:t> </a:t>
            </a:r>
            <a:r>
              <a:rPr spc="120" dirty="0"/>
              <a:t>a </a:t>
            </a:r>
            <a:r>
              <a:rPr spc="-1040" dirty="0"/>
              <a:t> </a:t>
            </a:r>
            <a:r>
              <a:rPr spc="150" dirty="0"/>
              <a:t>new</a:t>
            </a:r>
            <a:r>
              <a:rPr spc="-145" dirty="0"/>
              <a:t> </a:t>
            </a:r>
            <a:r>
              <a:rPr spc="85" dirty="0"/>
              <a:t>era</a:t>
            </a:r>
            <a:r>
              <a:rPr spc="-140" dirty="0"/>
              <a:t> </a:t>
            </a:r>
            <a:r>
              <a:rPr spc="70" dirty="0"/>
              <a:t>in</a:t>
            </a:r>
            <a:r>
              <a:rPr spc="-140" dirty="0"/>
              <a:t> </a:t>
            </a:r>
            <a:r>
              <a:rPr spc="20" dirty="0"/>
              <a:t>traﬃc</a:t>
            </a:r>
            <a:r>
              <a:rPr spc="-140" dirty="0"/>
              <a:t> </a:t>
            </a:r>
            <a:r>
              <a:rPr spc="20" dirty="0"/>
              <a:t>surveillance.</a:t>
            </a:r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5765005" y="526997"/>
            <a:ext cx="5046980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spc="415" dirty="0"/>
              <a:t>Conclusion</a:t>
            </a:r>
            <a:endParaRPr sz="7500" dirty="0"/>
          </a:p>
        </p:txBody>
      </p:sp>
      <p:sp>
        <p:nvSpPr>
          <p:cNvPr id="18" name="object 18"/>
          <p:cNvSpPr/>
          <p:nvPr/>
        </p:nvSpPr>
        <p:spPr>
          <a:xfrm>
            <a:off x="5715774" y="1759428"/>
            <a:ext cx="3914775" cy="95250"/>
          </a:xfrm>
          <a:custGeom>
            <a:avLst/>
            <a:gdLst/>
            <a:ahLst/>
            <a:cxnLst/>
            <a:rect l="l" t="t" r="r" b="b"/>
            <a:pathLst>
              <a:path w="3914775" h="95250">
                <a:moveTo>
                  <a:pt x="3914775" y="0"/>
                </a:moveTo>
                <a:lnTo>
                  <a:pt x="0" y="0"/>
                </a:lnTo>
                <a:lnTo>
                  <a:pt x="0" y="95250"/>
                </a:lnTo>
                <a:lnTo>
                  <a:pt x="3914775" y="95250"/>
                </a:lnTo>
                <a:lnTo>
                  <a:pt x="39147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xfrm>
            <a:off x="917268" y="2615317"/>
            <a:ext cx="10179078" cy="20210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050" spc="405" dirty="0"/>
              <a:t>Thank</a:t>
            </a:r>
            <a:r>
              <a:rPr lang="en-IN" sz="13050" spc="405" dirty="0"/>
              <a:t> You</a:t>
            </a:r>
            <a:r>
              <a:rPr sz="13050" spc="405" dirty="0"/>
              <a:t>!</a:t>
            </a:r>
            <a:endParaRPr sz="13050" dirty="0"/>
          </a:p>
        </p:txBody>
      </p:sp>
      <p:sp>
        <p:nvSpPr>
          <p:cNvPr id="17" name="object 17"/>
          <p:cNvSpPr/>
          <p:nvPr/>
        </p:nvSpPr>
        <p:spPr>
          <a:xfrm>
            <a:off x="917268" y="4636383"/>
            <a:ext cx="6029325" cy="95250"/>
          </a:xfrm>
          <a:custGeom>
            <a:avLst/>
            <a:gdLst/>
            <a:ahLst/>
            <a:cxnLst/>
            <a:rect l="l" t="t" r="r" b="b"/>
            <a:pathLst>
              <a:path w="6029325" h="95250">
                <a:moveTo>
                  <a:pt x="6029325" y="0"/>
                </a:moveTo>
                <a:lnTo>
                  <a:pt x="0" y="0"/>
                </a:lnTo>
                <a:lnTo>
                  <a:pt x="0" y="95250"/>
                </a:lnTo>
                <a:lnTo>
                  <a:pt x="6029325" y="95250"/>
                </a:lnTo>
                <a:lnTo>
                  <a:pt x="60293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221146" y="-1459548"/>
            <a:ext cx="7620634" cy="5420995"/>
            <a:chOff x="10667504" y="0"/>
            <a:chExt cx="7620634" cy="5420995"/>
          </a:xfrm>
        </p:grpSpPr>
        <p:sp>
          <p:nvSpPr>
            <p:cNvPr id="3" name="object 3"/>
            <p:cNvSpPr/>
            <p:nvPr/>
          </p:nvSpPr>
          <p:spPr>
            <a:xfrm>
              <a:off x="11205248" y="12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294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07"/>
                  </a:lnTo>
                  <a:lnTo>
                    <a:pt x="2938869" y="3168294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29994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15"/>
                  </a:lnTo>
                  <a:lnTo>
                    <a:pt x="2371077" y="630301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5020387"/>
            <a:ext cx="4617085" cy="6224270"/>
            <a:chOff x="0" y="4062768"/>
            <a:chExt cx="4617085" cy="6224270"/>
          </a:xfrm>
        </p:grpSpPr>
        <p:sp>
          <p:nvSpPr>
            <p:cNvPr id="7" name="object 7"/>
            <p:cNvSpPr/>
            <p:nvPr/>
          </p:nvSpPr>
          <p:spPr>
            <a:xfrm>
              <a:off x="0" y="6801866"/>
              <a:ext cx="4617085" cy="3485515"/>
            </a:xfrm>
            <a:custGeom>
              <a:avLst/>
              <a:gdLst/>
              <a:ahLst/>
              <a:cxnLst/>
              <a:rect l="l" t="t" r="r" b="b"/>
              <a:pathLst>
                <a:path w="4617085" h="3485515">
                  <a:moveTo>
                    <a:pt x="1392351" y="0"/>
                  </a:moveTo>
                  <a:lnTo>
                    <a:pt x="0" y="1391813"/>
                  </a:lnTo>
                  <a:lnTo>
                    <a:pt x="0" y="3485132"/>
                  </a:lnTo>
                  <a:lnTo>
                    <a:pt x="4354500" y="3485132"/>
                  </a:lnTo>
                  <a:lnTo>
                    <a:pt x="4616551" y="3222979"/>
                  </a:lnTo>
                  <a:lnTo>
                    <a:pt x="1392351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4062768"/>
              <a:ext cx="1925955" cy="3851910"/>
            </a:xfrm>
            <a:custGeom>
              <a:avLst/>
              <a:gdLst/>
              <a:ahLst/>
              <a:cxnLst/>
              <a:rect l="l" t="t" r="r" b="b"/>
              <a:pathLst>
                <a:path w="1925955" h="3851909">
                  <a:moveTo>
                    <a:pt x="0" y="0"/>
                  </a:moveTo>
                  <a:lnTo>
                    <a:pt x="0" y="3851856"/>
                  </a:lnTo>
                  <a:lnTo>
                    <a:pt x="1925929" y="19259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70377" y="196850"/>
            <a:ext cx="511111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50" spc="285" dirty="0"/>
              <a:t>Introduction</a:t>
            </a:r>
            <a:endParaRPr sz="6750" dirty="0"/>
          </a:p>
        </p:txBody>
      </p: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44168" y="1946824"/>
            <a:ext cx="4803919" cy="1431136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837950" y="1978766"/>
            <a:ext cx="5920724" cy="1813490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568960" y="3772152"/>
            <a:ext cx="11838172" cy="261161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620395" algn="just">
              <a:lnSpc>
                <a:spcPct val="99800"/>
              </a:lnSpc>
              <a:spcBef>
                <a:spcPts val="105"/>
              </a:spcBef>
            </a:pPr>
            <a:r>
              <a:rPr sz="2800" spc="70" dirty="0">
                <a:solidFill>
                  <a:schemeClr val="bg1"/>
                </a:solidFill>
                <a:latin typeface="Trebuchet MS"/>
                <a:cs typeface="Trebuchet MS"/>
              </a:rPr>
              <a:t>Introducing</a:t>
            </a:r>
            <a:r>
              <a:rPr sz="2800" spc="-14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100" dirty="0">
                <a:solidFill>
                  <a:schemeClr val="bg1"/>
                </a:solidFill>
                <a:latin typeface="Trebuchet MS"/>
                <a:cs typeface="Trebuchet MS"/>
              </a:rPr>
              <a:t>YOLO-based</a:t>
            </a:r>
            <a:r>
              <a:rPr sz="28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145" dirty="0">
                <a:solidFill>
                  <a:schemeClr val="bg1"/>
                </a:solidFill>
                <a:latin typeface="Trebuchet MS"/>
                <a:cs typeface="Trebuchet MS"/>
              </a:rPr>
              <a:t>number </a:t>
            </a:r>
            <a:r>
              <a:rPr sz="28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5" dirty="0">
                <a:solidFill>
                  <a:schemeClr val="bg1"/>
                </a:solidFill>
                <a:latin typeface="Trebuchet MS"/>
                <a:cs typeface="Trebuchet MS"/>
              </a:rPr>
              <a:t>plate </a:t>
            </a:r>
            <a:r>
              <a:rPr sz="2800" spc="25" dirty="0">
                <a:solidFill>
                  <a:schemeClr val="bg1"/>
                </a:solidFill>
                <a:latin typeface="Trebuchet MS"/>
                <a:cs typeface="Trebuchet MS"/>
              </a:rPr>
              <a:t>detection </a:t>
            </a:r>
            <a:r>
              <a:rPr sz="2800" spc="50" dirty="0">
                <a:solidFill>
                  <a:schemeClr val="bg1"/>
                </a:solidFill>
                <a:latin typeface="Trebuchet MS"/>
                <a:cs typeface="Trebuchet MS"/>
              </a:rPr>
              <a:t>for </a:t>
            </a:r>
            <a:r>
              <a:rPr sz="2800" spc="35" dirty="0">
                <a:solidFill>
                  <a:schemeClr val="bg1"/>
                </a:solidFill>
                <a:latin typeface="Trebuchet MS"/>
                <a:cs typeface="Trebuchet MS"/>
              </a:rPr>
              <a:t>revolutionizing </a:t>
            </a:r>
            <a:r>
              <a:rPr sz="2800" spc="4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5" dirty="0">
                <a:solidFill>
                  <a:schemeClr val="bg1"/>
                </a:solidFill>
                <a:latin typeface="Trebuchet MS"/>
                <a:cs typeface="Trebuchet MS"/>
              </a:rPr>
              <a:t>traﬃc surveillance. </a:t>
            </a:r>
            <a:r>
              <a:rPr sz="2800" spc="50" dirty="0">
                <a:solidFill>
                  <a:schemeClr val="bg1"/>
                </a:solidFill>
                <a:latin typeface="Trebuchet MS"/>
                <a:cs typeface="Trebuchet MS"/>
              </a:rPr>
              <a:t>This </a:t>
            </a:r>
            <a:r>
              <a:rPr sz="2800" spc="20" dirty="0">
                <a:solidFill>
                  <a:schemeClr val="bg1"/>
                </a:solidFill>
                <a:latin typeface="Trebuchet MS"/>
                <a:cs typeface="Trebuchet MS"/>
              </a:rPr>
              <a:t>cutting-edge </a:t>
            </a:r>
            <a:r>
              <a:rPr sz="28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55" dirty="0">
                <a:solidFill>
                  <a:schemeClr val="bg1"/>
                </a:solidFill>
                <a:latin typeface="Trebuchet MS"/>
                <a:cs typeface="Trebuchet MS"/>
              </a:rPr>
              <a:t>technology</a:t>
            </a:r>
            <a:r>
              <a:rPr sz="28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95" dirty="0">
                <a:solidFill>
                  <a:schemeClr val="bg1"/>
                </a:solidFill>
                <a:latin typeface="Trebuchet MS"/>
                <a:cs typeface="Trebuchet MS"/>
              </a:rPr>
              <a:t>oﬀers</a:t>
            </a:r>
            <a:r>
              <a:rPr sz="28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dirty="0">
                <a:solidFill>
                  <a:schemeClr val="bg1"/>
                </a:solidFill>
                <a:latin typeface="Trebuchet MS"/>
                <a:cs typeface="Trebuchet MS"/>
              </a:rPr>
              <a:t>real-time</a:t>
            </a:r>
            <a:r>
              <a:rPr sz="28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25" dirty="0">
                <a:solidFill>
                  <a:schemeClr val="bg1"/>
                </a:solidFill>
                <a:latin typeface="Trebuchet MS"/>
                <a:cs typeface="Trebuchet MS"/>
              </a:rPr>
              <a:t>detection </a:t>
            </a:r>
            <a:r>
              <a:rPr sz="28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135" dirty="0">
                <a:solidFill>
                  <a:schemeClr val="bg1"/>
                </a:solidFill>
                <a:latin typeface="Trebuchet MS"/>
                <a:cs typeface="Trebuchet MS"/>
              </a:rPr>
              <a:t>and </a:t>
            </a:r>
            <a:r>
              <a:rPr sz="2800" spc="50" dirty="0">
                <a:solidFill>
                  <a:schemeClr val="bg1"/>
                </a:solidFill>
                <a:latin typeface="Trebuchet MS"/>
                <a:cs typeface="Trebuchet MS"/>
              </a:rPr>
              <a:t>recognition </a:t>
            </a:r>
            <a:r>
              <a:rPr sz="2800" spc="45" dirty="0">
                <a:solidFill>
                  <a:schemeClr val="bg1"/>
                </a:solidFill>
                <a:latin typeface="Trebuchet MS"/>
                <a:cs typeface="Trebuchet MS"/>
              </a:rPr>
              <a:t>of </a:t>
            </a:r>
            <a:r>
              <a:rPr sz="2800" spc="5" dirty="0">
                <a:solidFill>
                  <a:schemeClr val="bg1"/>
                </a:solidFill>
                <a:latin typeface="Trebuchet MS"/>
                <a:cs typeface="Trebuchet MS"/>
              </a:rPr>
              <a:t>vehicle </a:t>
            </a:r>
            <a:r>
              <a:rPr sz="2800" spc="145" dirty="0">
                <a:solidFill>
                  <a:schemeClr val="bg1"/>
                </a:solidFill>
                <a:latin typeface="Trebuchet MS"/>
                <a:cs typeface="Trebuchet MS"/>
              </a:rPr>
              <a:t>number </a:t>
            </a:r>
            <a:r>
              <a:rPr sz="2800" spc="15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-15" dirty="0">
                <a:solidFill>
                  <a:schemeClr val="bg1"/>
                </a:solidFill>
                <a:latin typeface="Trebuchet MS"/>
                <a:cs typeface="Trebuchet MS"/>
              </a:rPr>
              <a:t>plates, </a:t>
            </a:r>
            <a:r>
              <a:rPr sz="2800" spc="85" dirty="0">
                <a:solidFill>
                  <a:schemeClr val="bg1"/>
                </a:solidFill>
                <a:latin typeface="Trebuchet MS"/>
                <a:cs typeface="Trebuchet MS"/>
              </a:rPr>
              <a:t>enhancing </a:t>
            </a:r>
            <a:r>
              <a:rPr sz="2800" spc="20" dirty="0">
                <a:solidFill>
                  <a:schemeClr val="bg1"/>
                </a:solidFill>
                <a:latin typeface="Trebuchet MS"/>
                <a:cs typeface="Trebuchet MS"/>
              </a:rPr>
              <a:t>law </a:t>
            </a:r>
            <a:r>
              <a:rPr sz="2800" spc="60" dirty="0">
                <a:solidFill>
                  <a:schemeClr val="bg1"/>
                </a:solidFill>
                <a:latin typeface="Trebuchet MS"/>
                <a:cs typeface="Trebuchet MS"/>
              </a:rPr>
              <a:t>enforcement </a:t>
            </a:r>
            <a:r>
              <a:rPr sz="2800" spc="6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28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5" dirty="0">
                <a:solidFill>
                  <a:schemeClr val="bg1"/>
                </a:solidFill>
                <a:latin typeface="Trebuchet MS"/>
                <a:cs typeface="Trebuchet MS"/>
              </a:rPr>
              <a:t>traﬃc</a:t>
            </a:r>
            <a:r>
              <a:rPr sz="28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75" dirty="0">
                <a:solidFill>
                  <a:schemeClr val="bg1"/>
                </a:solidFill>
                <a:latin typeface="Trebuchet MS"/>
                <a:cs typeface="Trebuchet MS"/>
              </a:rPr>
              <a:t>management.</a:t>
            </a:r>
            <a:r>
              <a:rPr sz="28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45" dirty="0">
                <a:solidFill>
                  <a:schemeClr val="bg1"/>
                </a:solidFill>
                <a:latin typeface="Trebuchet MS"/>
                <a:cs typeface="Trebuchet MS"/>
              </a:rPr>
              <a:t>The</a:t>
            </a:r>
            <a:r>
              <a:rPr sz="28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95" dirty="0">
                <a:solidFill>
                  <a:schemeClr val="bg1"/>
                </a:solidFill>
                <a:latin typeface="Trebuchet MS"/>
                <a:cs typeface="Trebuchet MS"/>
              </a:rPr>
              <a:t>system </a:t>
            </a:r>
            <a:r>
              <a:rPr sz="28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50" dirty="0">
                <a:solidFill>
                  <a:schemeClr val="bg1"/>
                </a:solidFill>
                <a:latin typeface="Trebuchet MS"/>
                <a:cs typeface="Trebuchet MS"/>
              </a:rPr>
              <a:t>is</a:t>
            </a:r>
            <a:r>
              <a:rPr sz="28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95" dirty="0">
                <a:solidFill>
                  <a:schemeClr val="bg1"/>
                </a:solidFill>
                <a:latin typeface="Trebuchet MS"/>
                <a:cs typeface="Trebuchet MS"/>
              </a:rPr>
              <a:t>designed</a:t>
            </a:r>
            <a:r>
              <a:rPr sz="28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25" dirty="0">
                <a:solidFill>
                  <a:schemeClr val="bg1"/>
                </a:solidFill>
                <a:latin typeface="Trebuchet MS"/>
                <a:cs typeface="Trebuchet MS"/>
              </a:rPr>
              <a:t>to</a:t>
            </a:r>
            <a:r>
              <a:rPr sz="28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90" dirty="0">
                <a:solidFill>
                  <a:schemeClr val="bg1"/>
                </a:solidFill>
                <a:latin typeface="Trebuchet MS"/>
                <a:cs typeface="Trebuchet MS"/>
              </a:rPr>
              <a:t>improve</a:t>
            </a:r>
            <a:r>
              <a:rPr sz="28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30" dirty="0">
                <a:solidFill>
                  <a:schemeClr val="bg1"/>
                </a:solidFill>
                <a:latin typeface="Trebuchet MS"/>
                <a:cs typeface="Trebuchet MS"/>
              </a:rPr>
              <a:t>accuracy</a:t>
            </a:r>
            <a:r>
              <a:rPr sz="28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130" dirty="0">
                <a:solidFill>
                  <a:schemeClr val="bg1"/>
                </a:solidFill>
                <a:latin typeface="Trebuchet MS"/>
                <a:cs typeface="Trebuchet MS"/>
              </a:rPr>
              <a:t>and </a:t>
            </a:r>
            <a:r>
              <a:rPr sz="28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15" dirty="0">
                <a:solidFill>
                  <a:schemeClr val="bg1"/>
                </a:solidFill>
                <a:latin typeface="Trebuchet MS"/>
                <a:cs typeface="Trebuchet MS"/>
              </a:rPr>
              <a:t>eﬃciency</a:t>
            </a:r>
            <a:r>
              <a:rPr sz="28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45" dirty="0">
                <a:solidFill>
                  <a:schemeClr val="bg1"/>
                </a:solidFill>
                <a:latin typeface="Trebuchet MS"/>
                <a:cs typeface="Trebuchet MS"/>
              </a:rPr>
              <a:t>in</a:t>
            </a:r>
            <a:r>
              <a:rPr sz="28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spc="80" dirty="0">
                <a:solidFill>
                  <a:schemeClr val="bg1"/>
                </a:solidFill>
                <a:latin typeface="Trebuchet MS"/>
                <a:cs typeface="Trebuchet MS"/>
              </a:rPr>
              <a:t>monitoring</a:t>
            </a:r>
            <a:r>
              <a:rPr sz="28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2800" dirty="0">
                <a:solidFill>
                  <a:schemeClr val="bg1"/>
                </a:solidFill>
                <a:latin typeface="Trebuchet MS"/>
                <a:cs typeface="Trebuchet MS"/>
              </a:rPr>
              <a:t>traﬃc</a:t>
            </a:r>
          </a:p>
          <a:p>
            <a:pPr marR="6350" algn="just">
              <a:lnSpc>
                <a:spcPct val="100000"/>
              </a:lnSpc>
              <a:spcBef>
                <a:spcPts val="60"/>
              </a:spcBef>
            </a:pPr>
            <a:r>
              <a:rPr sz="2800" spc="-50" dirty="0">
                <a:solidFill>
                  <a:schemeClr val="bg1"/>
                </a:solidFill>
                <a:latin typeface="Trebuchet MS"/>
                <a:cs typeface="Trebuchet MS"/>
              </a:rPr>
              <a:t>activities.</a:t>
            </a:r>
            <a:endParaRPr sz="28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68960" y="1334744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object 1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593117" y="1878350"/>
            <a:ext cx="6372161" cy="63721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289186" y="0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3388256" y="0"/>
                </a:moveTo>
                <a:lnTo>
                  <a:pt x="0" y="0"/>
                </a:lnTo>
                <a:lnTo>
                  <a:pt x="1694128" y="1694128"/>
                </a:lnTo>
                <a:lnTo>
                  <a:pt x="338825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500"/>
            <a:ext cx="1786889" cy="3476625"/>
            <a:chOff x="0" y="3157500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5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586065" y="0"/>
                  </a:moveTo>
                  <a:lnTo>
                    <a:pt x="0" y="586065"/>
                  </a:lnTo>
                  <a:lnTo>
                    <a:pt x="0" y="2890554"/>
                  </a:lnTo>
                  <a:lnTo>
                    <a:pt x="48314" y="2938868"/>
                  </a:lnTo>
                  <a:lnTo>
                    <a:pt x="1786623" y="1200556"/>
                  </a:lnTo>
                  <a:lnTo>
                    <a:pt x="586065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500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48314" y="0"/>
                  </a:moveTo>
                  <a:lnTo>
                    <a:pt x="0" y="48313"/>
                  </a:lnTo>
                  <a:lnTo>
                    <a:pt x="0" y="1313909"/>
                  </a:lnTo>
                  <a:lnTo>
                    <a:pt x="681107" y="632802"/>
                  </a:lnTo>
                  <a:lnTo>
                    <a:pt x="4831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-13367"/>
            <a:ext cx="8515985" cy="10288270"/>
            <a:chOff x="0" y="0"/>
            <a:chExt cx="8515985" cy="10288270"/>
          </a:xfrm>
        </p:grpSpPr>
        <p:sp>
          <p:nvSpPr>
            <p:cNvPr id="7" name="object 7"/>
            <p:cNvSpPr/>
            <p:nvPr/>
          </p:nvSpPr>
          <p:spPr>
            <a:xfrm>
              <a:off x="2067496" y="1714995"/>
              <a:ext cx="6448425" cy="6448425"/>
            </a:xfrm>
            <a:custGeom>
              <a:avLst/>
              <a:gdLst/>
              <a:ahLst/>
              <a:cxnLst/>
              <a:rect l="l" t="t" r="r" b="b"/>
              <a:pathLst>
                <a:path w="6448425" h="6448425">
                  <a:moveTo>
                    <a:pt x="3224212" y="0"/>
                  </a:moveTo>
                  <a:lnTo>
                    <a:pt x="0" y="3225469"/>
                  </a:lnTo>
                  <a:lnTo>
                    <a:pt x="3224212" y="6448425"/>
                  </a:lnTo>
                  <a:lnTo>
                    <a:pt x="6448425" y="3225469"/>
                  </a:lnTo>
                  <a:lnTo>
                    <a:pt x="32242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477497" y="5512498"/>
              <a:ext cx="2990850" cy="2990850"/>
            </a:xfrm>
            <a:custGeom>
              <a:avLst/>
              <a:gdLst/>
              <a:ahLst/>
              <a:cxnLst/>
              <a:rect l="l" t="t" r="r" b="b"/>
              <a:pathLst>
                <a:path w="2990850" h="2990850">
                  <a:moveTo>
                    <a:pt x="2798622" y="0"/>
                  </a:moveTo>
                  <a:lnTo>
                    <a:pt x="0" y="2796120"/>
                  </a:lnTo>
                  <a:lnTo>
                    <a:pt x="194729" y="2990850"/>
                  </a:lnTo>
                  <a:lnTo>
                    <a:pt x="2990850" y="192239"/>
                  </a:lnTo>
                  <a:lnTo>
                    <a:pt x="279862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232019"/>
              <a:ext cx="5320563" cy="5055743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753495" cy="4615561"/>
            </a:xfrm>
            <a:prstGeom prst="rect">
              <a:avLst/>
            </a:prstGeom>
          </p:spPr>
        </p:pic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353582" y="425450"/>
            <a:ext cx="9502368" cy="112402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7200" spc="245" dirty="0"/>
              <a:t>Understanding</a:t>
            </a:r>
            <a:r>
              <a:rPr sz="7200" spc="-95" dirty="0"/>
              <a:t> </a:t>
            </a:r>
            <a:r>
              <a:rPr sz="7200" spc="445" dirty="0"/>
              <a:t>YOLO</a:t>
            </a:r>
            <a:endParaRPr sz="7200" dirty="0"/>
          </a:p>
        </p:txBody>
      </p:sp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381644" y="2158721"/>
            <a:ext cx="5427106" cy="740943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8659540" y="4140390"/>
            <a:ext cx="9149210" cy="33368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3600" spc="45" dirty="0">
                <a:solidFill>
                  <a:schemeClr val="bg1"/>
                </a:solidFill>
                <a:latin typeface="Trebuchet MS"/>
                <a:cs typeface="Trebuchet MS"/>
              </a:rPr>
              <a:t>The </a:t>
            </a:r>
            <a:r>
              <a:rPr sz="3600" spc="105" dirty="0">
                <a:solidFill>
                  <a:schemeClr val="bg1"/>
                </a:solidFill>
                <a:latin typeface="Trebuchet MS"/>
                <a:cs typeface="Trebuchet MS"/>
              </a:rPr>
              <a:t>You </a:t>
            </a:r>
            <a:r>
              <a:rPr sz="3600" spc="95" dirty="0">
                <a:solidFill>
                  <a:schemeClr val="bg1"/>
                </a:solidFill>
                <a:latin typeface="Trebuchet MS"/>
                <a:cs typeface="Trebuchet MS"/>
              </a:rPr>
              <a:t>Only </a:t>
            </a:r>
            <a:r>
              <a:rPr sz="3600" spc="105" dirty="0">
                <a:solidFill>
                  <a:schemeClr val="bg1"/>
                </a:solidFill>
                <a:latin typeface="Trebuchet MS"/>
                <a:cs typeface="Trebuchet MS"/>
              </a:rPr>
              <a:t>Look </a:t>
            </a:r>
            <a:r>
              <a:rPr sz="3600" spc="110" dirty="0">
                <a:solidFill>
                  <a:schemeClr val="bg1"/>
                </a:solidFill>
                <a:latin typeface="Trebuchet MS"/>
                <a:cs typeface="Trebuchet MS"/>
              </a:rPr>
              <a:t>Once </a:t>
            </a:r>
            <a:r>
              <a:rPr sz="3600" spc="30" dirty="0">
                <a:solidFill>
                  <a:schemeClr val="bg1"/>
                </a:solidFill>
                <a:latin typeface="Trebuchet MS"/>
                <a:cs typeface="Trebuchet MS"/>
              </a:rPr>
              <a:t>(YOLO) </a:t>
            </a:r>
            <a:r>
              <a:rPr sz="3600" spc="55" dirty="0">
                <a:solidFill>
                  <a:schemeClr val="bg1"/>
                </a:solidFill>
                <a:latin typeface="Trebuchet MS"/>
                <a:cs typeface="Trebuchet MS"/>
              </a:rPr>
              <a:t>algorithm </a:t>
            </a:r>
            <a:r>
              <a:rPr sz="36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50" dirty="0">
                <a:solidFill>
                  <a:schemeClr val="bg1"/>
                </a:solidFill>
                <a:latin typeface="Trebuchet MS"/>
                <a:cs typeface="Trebuchet MS"/>
              </a:rPr>
              <a:t>is</a:t>
            </a:r>
            <a:r>
              <a:rPr sz="36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80" dirty="0">
                <a:solidFill>
                  <a:schemeClr val="bg1"/>
                </a:solidFill>
                <a:latin typeface="Trebuchet MS"/>
                <a:cs typeface="Trebuchet MS"/>
              </a:rPr>
              <a:t>a</a:t>
            </a:r>
            <a:r>
              <a:rPr sz="36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-10" dirty="0">
                <a:solidFill>
                  <a:schemeClr val="bg1"/>
                </a:solidFill>
                <a:latin typeface="Trebuchet MS"/>
                <a:cs typeface="Trebuchet MS"/>
              </a:rPr>
              <a:t>state-of-the-art</a:t>
            </a:r>
            <a:r>
              <a:rPr sz="36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-20" dirty="0">
                <a:solidFill>
                  <a:schemeClr val="bg1"/>
                </a:solidFill>
                <a:latin typeface="Trebuchet MS"/>
                <a:cs typeface="Trebuchet MS"/>
              </a:rPr>
              <a:t>object</a:t>
            </a:r>
            <a:r>
              <a:rPr sz="36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25" dirty="0">
                <a:solidFill>
                  <a:schemeClr val="bg1"/>
                </a:solidFill>
                <a:latin typeface="Trebuchet MS"/>
                <a:cs typeface="Trebuchet MS"/>
              </a:rPr>
              <a:t>detection</a:t>
            </a:r>
            <a:r>
              <a:rPr sz="36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95" dirty="0">
                <a:solidFill>
                  <a:schemeClr val="bg1"/>
                </a:solidFill>
                <a:latin typeface="Trebuchet MS"/>
                <a:cs typeface="Trebuchet MS"/>
              </a:rPr>
              <a:t>system </a:t>
            </a:r>
            <a:r>
              <a:rPr sz="36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dirty="0">
                <a:solidFill>
                  <a:schemeClr val="bg1"/>
                </a:solidFill>
                <a:latin typeface="Trebuchet MS"/>
                <a:cs typeface="Trebuchet MS"/>
              </a:rPr>
              <a:t>that </a:t>
            </a:r>
            <a:r>
              <a:rPr sz="3600" spc="110" dirty="0">
                <a:solidFill>
                  <a:schemeClr val="bg1"/>
                </a:solidFill>
                <a:latin typeface="Trebuchet MS"/>
                <a:cs typeface="Trebuchet MS"/>
              </a:rPr>
              <a:t>processes </a:t>
            </a:r>
            <a:r>
              <a:rPr sz="3600" spc="100" dirty="0">
                <a:solidFill>
                  <a:schemeClr val="bg1"/>
                </a:solidFill>
                <a:latin typeface="Trebuchet MS"/>
                <a:cs typeface="Trebuchet MS"/>
              </a:rPr>
              <a:t>images </a:t>
            </a:r>
            <a:r>
              <a:rPr sz="3600" spc="45" dirty="0">
                <a:solidFill>
                  <a:schemeClr val="bg1"/>
                </a:solidFill>
                <a:latin typeface="Trebuchet MS"/>
                <a:cs typeface="Trebuchet MS"/>
              </a:rPr>
              <a:t>in </a:t>
            </a:r>
            <a:r>
              <a:rPr sz="3600" spc="10" dirty="0">
                <a:solidFill>
                  <a:schemeClr val="bg1"/>
                </a:solidFill>
                <a:latin typeface="Trebuchet MS"/>
                <a:cs typeface="Trebuchet MS"/>
              </a:rPr>
              <a:t>real </a:t>
            </a:r>
            <a:r>
              <a:rPr sz="3600" spc="-40" dirty="0">
                <a:solidFill>
                  <a:schemeClr val="bg1"/>
                </a:solidFill>
                <a:latin typeface="Trebuchet MS"/>
                <a:cs typeface="Trebuchet MS"/>
              </a:rPr>
              <a:t>time. </a:t>
            </a:r>
            <a:r>
              <a:rPr sz="3600" spc="25" dirty="0">
                <a:solidFill>
                  <a:schemeClr val="bg1"/>
                </a:solidFill>
                <a:latin typeface="Trebuchet MS"/>
                <a:cs typeface="Trebuchet MS"/>
              </a:rPr>
              <a:t>Its </a:t>
            </a:r>
            <a:r>
              <a:rPr sz="3600" spc="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-25" dirty="0">
                <a:solidFill>
                  <a:schemeClr val="bg1"/>
                </a:solidFill>
                <a:latin typeface="Trebuchet MS"/>
                <a:cs typeface="Trebuchet MS"/>
              </a:rPr>
              <a:t>ability </a:t>
            </a:r>
            <a:r>
              <a:rPr sz="3600" spc="25" dirty="0">
                <a:solidFill>
                  <a:schemeClr val="bg1"/>
                </a:solidFill>
                <a:latin typeface="Trebuchet MS"/>
                <a:cs typeface="Trebuchet MS"/>
              </a:rPr>
              <a:t>to </a:t>
            </a:r>
            <a:r>
              <a:rPr sz="3600" spc="-10" dirty="0">
                <a:solidFill>
                  <a:schemeClr val="bg1"/>
                </a:solidFill>
                <a:latin typeface="Trebuchet MS"/>
                <a:cs typeface="Trebuchet MS"/>
              </a:rPr>
              <a:t>detect </a:t>
            </a:r>
            <a:r>
              <a:rPr sz="3600" spc="20" dirty="0">
                <a:solidFill>
                  <a:schemeClr val="bg1"/>
                </a:solidFill>
                <a:latin typeface="Trebuchet MS"/>
                <a:cs typeface="Trebuchet MS"/>
              </a:rPr>
              <a:t>multiple </a:t>
            </a:r>
            <a:r>
              <a:rPr sz="3600" spc="10" dirty="0">
                <a:solidFill>
                  <a:schemeClr val="bg1"/>
                </a:solidFill>
                <a:latin typeface="Trebuchet MS"/>
                <a:cs typeface="Trebuchet MS"/>
              </a:rPr>
              <a:t>objects </a:t>
            </a:r>
            <a:r>
              <a:rPr sz="3600" spc="45" dirty="0">
                <a:solidFill>
                  <a:schemeClr val="bg1"/>
                </a:solidFill>
                <a:latin typeface="Trebuchet MS"/>
                <a:cs typeface="Trebuchet MS"/>
              </a:rPr>
              <a:t>in </a:t>
            </a:r>
            <a:r>
              <a:rPr sz="3600" spc="80" dirty="0">
                <a:solidFill>
                  <a:schemeClr val="bg1"/>
                </a:solidFill>
                <a:latin typeface="Trebuchet MS"/>
                <a:cs typeface="Trebuchet MS"/>
              </a:rPr>
              <a:t>a </a:t>
            </a:r>
            <a:r>
              <a:rPr sz="3600" spc="50" dirty="0">
                <a:solidFill>
                  <a:schemeClr val="bg1"/>
                </a:solidFill>
                <a:latin typeface="Trebuchet MS"/>
                <a:cs typeface="Trebuchet MS"/>
              </a:rPr>
              <a:t>single </a:t>
            </a:r>
            <a:r>
              <a:rPr sz="36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70" dirty="0">
                <a:solidFill>
                  <a:schemeClr val="bg1"/>
                </a:solidFill>
                <a:latin typeface="Trebuchet MS"/>
                <a:cs typeface="Trebuchet MS"/>
              </a:rPr>
              <a:t>frame</a:t>
            </a:r>
            <a:r>
              <a:rPr sz="36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15" dirty="0">
                <a:solidFill>
                  <a:schemeClr val="bg1"/>
                </a:solidFill>
                <a:latin typeface="Trebuchet MS"/>
                <a:cs typeface="Trebuchet MS"/>
              </a:rPr>
              <a:t>with</a:t>
            </a:r>
            <a:r>
              <a:rPr sz="36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100" dirty="0">
                <a:solidFill>
                  <a:schemeClr val="bg1"/>
                </a:solidFill>
                <a:latin typeface="Trebuchet MS"/>
                <a:cs typeface="Trebuchet MS"/>
              </a:rPr>
              <a:t>high</a:t>
            </a:r>
            <a:r>
              <a:rPr sz="36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25" dirty="0">
                <a:solidFill>
                  <a:schemeClr val="bg1"/>
                </a:solidFill>
                <a:latin typeface="Trebuchet MS"/>
                <a:cs typeface="Trebuchet MS"/>
              </a:rPr>
              <a:t>accurac</a:t>
            </a:r>
            <a:r>
              <a:rPr sz="3600" spc="30" dirty="0">
                <a:solidFill>
                  <a:schemeClr val="bg1"/>
                </a:solidFill>
                <a:latin typeface="Trebuchet MS"/>
                <a:cs typeface="Trebuchet MS"/>
              </a:rPr>
              <a:t>y</a:t>
            </a:r>
            <a:r>
              <a:rPr sz="36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130" dirty="0">
                <a:solidFill>
                  <a:schemeClr val="bg1"/>
                </a:solidFill>
                <a:latin typeface="Trebuchet MS"/>
                <a:cs typeface="Trebuchet MS"/>
              </a:rPr>
              <a:t>make</a:t>
            </a:r>
            <a:r>
              <a:rPr sz="3600" spc="90" dirty="0">
                <a:solidFill>
                  <a:schemeClr val="bg1"/>
                </a:solidFill>
                <a:latin typeface="Trebuchet MS"/>
                <a:cs typeface="Trebuchet MS"/>
              </a:rPr>
              <a:t>s</a:t>
            </a:r>
            <a:r>
              <a:rPr sz="36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-105" dirty="0">
                <a:solidFill>
                  <a:schemeClr val="bg1"/>
                </a:solidFill>
                <a:latin typeface="Trebuchet MS"/>
                <a:cs typeface="Trebuchet MS"/>
              </a:rPr>
              <a:t>it</a:t>
            </a:r>
            <a:r>
              <a:rPr sz="36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15" dirty="0">
                <a:solidFill>
                  <a:schemeClr val="bg1"/>
                </a:solidFill>
                <a:latin typeface="Trebuchet MS"/>
                <a:cs typeface="Trebuchet MS"/>
              </a:rPr>
              <a:t>ideal</a:t>
            </a:r>
            <a:r>
              <a:rPr sz="36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40" dirty="0">
                <a:solidFill>
                  <a:schemeClr val="bg1"/>
                </a:solidFill>
                <a:latin typeface="Trebuchet MS"/>
                <a:cs typeface="Trebuchet MS"/>
              </a:rPr>
              <a:t>for  </a:t>
            </a:r>
            <a:r>
              <a:rPr sz="3600" spc="5" dirty="0">
                <a:solidFill>
                  <a:schemeClr val="bg1"/>
                </a:solidFill>
                <a:latin typeface="Trebuchet MS"/>
                <a:cs typeface="Trebuchet MS"/>
              </a:rPr>
              <a:t>traﬃc</a:t>
            </a:r>
            <a:r>
              <a:rPr sz="36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30" dirty="0">
                <a:solidFill>
                  <a:schemeClr val="bg1"/>
                </a:solidFill>
                <a:latin typeface="Trebuchet MS"/>
                <a:cs typeface="Trebuchet MS"/>
              </a:rPr>
              <a:t>surveillance</a:t>
            </a:r>
            <a:r>
              <a:rPr sz="36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15" dirty="0">
                <a:solidFill>
                  <a:schemeClr val="bg1"/>
                </a:solidFill>
                <a:latin typeface="Trebuchet MS"/>
                <a:cs typeface="Trebuchet MS"/>
              </a:rPr>
              <a:t>applications.</a:t>
            </a:r>
            <a:endParaRPr sz="36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6394857" y="1685519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57"/>
                </a:lnTo>
                <a:lnTo>
                  <a:pt x="386694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1605463" y="815687"/>
            <a:ext cx="6682740" cy="8823325"/>
            <a:chOff x="11605463" y="815687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4" y="815687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33"/>
                  </a:lnTo>
                  <a:lnTo>
                    <a:pt x="194818" y="2622660"/>
                  </a:lnTo>
                  <a:lnTo>
                    <a:pt x="2430499" y="386907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3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2368550" y="1926633"/>
            <a:ext cx="12024830" cy="66229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5080" algn="just">
              <a:lnSpc>
                <a:spcPts val="4850"/>
              </a:lnSpc>
              <a:spcBef>
                <a:spcPts val="125"/>
              </a:spcBef>
            </a:pPr>
            <a:r>
              <a:rPr sz="5400" spc="200" dirty="0"/>
              <a:t>Challenges</a:t>
            </a:r>
            <a:r>
              <a:rPr sz="5400" spc="125" dirty="0"/>
              <a:t> </a:t>
            </a:r>
            <a:r>
              <a:rPr sz="5400" spc="185" dirty="0"/>
              <a:t>in</a:t>
            </a:r>
            <a:r>
              <a:rPr sz="5400" spc="125" dirty="0"/>
              <a:t> </a:t>
            </a:r>
            <a:r>
              <a:rPr sz="5400" spc="295" dirty="0"/>
              <a:t>Number</a:t>
            </a:r>
            <a:r>
              <a:rPr lang="en-IN" sz="5400" spc="295" dirty="0"/>
              <a:t> </a:t>
            </a:r>
            <a:r>
              <a:rPr sz="5400" spc="120" dirty="0"/>
              <a:t>Plate</a:t>
            </a:r>
            <a:r>
              <a:rPr sz="5400" spc="80" dirty="0"/>
              <a:t> </a:t>
            </a:r>
            <a:r>
              <a:rPr sz="5400" spc="240" dirty="0"/>
              <a:t>Detection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090928" y="4491509"/>
            <a:ext cx="11287582" cy="18594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792480" algn="just">
              <a:lnSpc>
                <a:spcPct val="100000"/>
              </a:lnSpc>
              <a:spcBef>
                <a:spcPts val="100"/>
              </a:spcBef>
            </a:pPr>
            <a:r>
              <a:rPr sz="3000" spc="50" dirty="0">
                <a:solidFill>
                  <a:schemeClr val="bg1"/>
                </a:solidFill>
                <a:latin typeface="Trebuchet MS"/>
                <a:cs typeface="Trebuchet MS"/>
              </a:rPr>
              <a:t>The</a:t>
            </a:r>
            <a:r>
              <a:rPr sz="3000" spc="-14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35" dirty="0">
                <a:solidFill>
                  <a:schemeClr val="bg1"/>
                </a:solidFill>
                <a:latin typeface="Trebuchet MS"/>
                <a:cs typeface="Trebuchet MS"/>
              </a:rPr>
              <a:t>complexity</a:t>
            </a:r>
            <a:r>
              <a:rPr sz="3000" spc="-14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50" dirty="0">
                <a:solidFill>
                  <a:schemeClr val="bg1"/>
                </a:solidFill>
                <a:latin typeface="Trebuchet MS"/>
                <a:cs typeface="Trebuchet MS"/>
              </a:rPr>
              <a:t>of</a:t>
            </a:r>
            <a:r>
              <a:rPr sz="3000" spc="-13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160" dirty="0">
                <a:solidFill>
                  <a:schemeClr val="bg1"/>
                </a:solidFill>
                <a:latin typeface="Trebuchet MS"/>
                <a:cs typeface="Trebuchet MS"/>
              </a:rPr>
              <a:t>number</a:t>
            </a:r>
            <a:r>
              <a:rPr sz="3000" spc="-14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10" dirty="0">
                <a:solidFill>
                  <a:schemeClr val="bg1"/>
                </a:solidFill>
                <a:latin typeface="Trebuchet MS"/>
                <a:cs typeface="Trebuchet MS"/>
              </a:rPr>
              <a:t>plate </a:t>
            </a:r>
            <a:r>
              <a:rPr sz="3000" spc="-89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25" dirty="0">
                <a:solidFill>
                  <a:schemeClr val="bg1"/>
                </a:solidFill>
                <a:latin typeface="Trebuchet MS"/>
                <a:cs typeface="Trebuchet MS"/>
              </a:rPr>
              <a:t>detection </a:t>
            </a:r>
            <a:r>
              <a:rPr sz="3000" spc="50" dirty="0">
                <a:solidFill>
                  <a:schemeClr val="bg1"/>
                </a:solidFill>
                <a:latin typeface="Trebuchet MS"/>
                <a:cs typeface="Trebuchet MS"/>
              </a:rPr>
              <a:t>in </a:t>
            </a:r>
            <a:r>
              <a:rPr sz="3000" spc="65" dirty="0">
                <a:solidFill>
                  <a:schemeClr val="bg1"/>
                </a:solidFill>
                <a:latin typeface="Trebuchet MS"/>
                <a:cs typeface="Trebuchet MS"/>
              </a:rPr>
              <a:t>varying </a:t>
            </a:r>
            <a:r>
              <a:rPr sz="3000" spc="25" dirty="0">
                <a:solidFill>
                  <a:schemeClr val="bg1"/>
                </a:solidFill>
                <a:latin typeface="Trebuchet MS"/>
                <a:cs typeface="Trebuchet MS"/>
              </a:rPr>
              <a:t>lighting </a:t>
            </a:r>
            <a:r>
              <a:rPr sz="3000" spc="145" dirty="0">
                <a:solidFill>
                  <a:schemeClr val="bg1"/>
                </a:solidFill>
                <a:latin typeface="Trebuchet MS"/>
                <a:cs typeface="Trebuchet MS"/>
              </a:rPr>
              <a:t>and </a:t>
            </a:r>
            <a:r>
              <a:rPr sz="3000" spc="15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55" dirty="0">
                <a:solidFill>
                  <a:schemeClr val="bg1"/>
                </a:solidFill>
                <a:latin typeface="Trebuchet MS"/>
                <a:cs typeface="Trebuchet MS"/>
              </a:rPr>
              <a:t>weather</a:t>
            </a:r>
            <a:r>
              <a:rPr sz="3000" spc="-13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75" dirty="0">
                <a:solidFill>
                  <a:schemeClr val="bg1"/>
                </a:solidFill>
                <a:latin typeface="Trebuchet MS"/>
                <a:cs typeface="Trebuchet MS"/>
              </a:rPr>
              <a:t>conditions</a:t>
            </a:r>
            <a:r>
              <a:rPr sz="30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165" dirty="0">
                <a:solidFill>
                  <a:schemeClr val="bg1"/>
                </a:solidFill>
                <a:latin typeface="Trebuchet MS"/>
                <a:cs typeface="Trebuchet MS"/>
              </a:rPr>
              <a:t>poses</a:t>
            </a:r>
            <a:r>
              <a:rPr sz="30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45" dirty="0">
                <a:solidFill>
                  <a:schemeClr val="bg1"/>
                </a:solidFill>
                <a:latin typeface="Trebuchet MS"/>
                <a:cs typeface="Trebuchet MS"/>
              </a:rPr>
              <a:t>signiﬁcant </a:t>
            </a:r>
            <a:r>
              <a:rPr sz="3000" spc="-89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25" dirty="0">
                <a:solidFill>
                  <a:schemeClr val="bg1"/>
                </a:solidFill>
                <a:latin typeface="Trebuchet MS"/>
                <a:cs typeface="Trebuchet MS"/>
              </a:rPr>
              <a:t>challenges. </a:t>
            </a:r>
            <a:r>
              <a:rPr sz="3000" spc="20" dirty="0">
                <a:solidFill>
                  <a:schemeClr val="bg1"/>
                </a:solidFill>
                <a:latin typeface="Trebuchet MS"/>
                <a:cs typeface="Trebuchet MS"/>
              </a:rPr>
              <a:t>Traditional </a:t>
            </a:r>
            <a:r>
              <a:rPr sz="3000" spc="135" dirty="0">
                <a:solidFill>
                  <a:schemeClr val="bg1"/>
                </a:solidFill>
                <a:latin typeface="Trebuchet MS"/>
                <a:cs typeface="Trebuchet MS"/>
              </a:rPr>
              <a:t>methods </a:t>
            </a:r>
            <a:r>
              <a:rPr sz="3000" spc="14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45" dirty="0">
                <a:solidFill>
                  <a:schemeClr val="bg1"/>
                </a:solidFill>
                <a:latin typeface="Trebuchet MS"/>
                <a:cs typeface="Trebuchet MS"/>
              </a:rPr>
              <a:t>often </a:t>
            </a:r>
            <a:r>
              <a:rPr sz="3000" spc="60" dirty="0">
                <a:solidFill>
                  <a:schemeClr val="bg1"/>
                </a:solidFill>
                <a:latin typeface="Trebuchet MS"/>
                <a:cs typeface="Trebuchet MS"/>
              </a:rPr>
              <a:t>struggle </a:t>
            </a:r>
            <a:r>
              <a:rPr sz="3000" spc="15" dirty="0">
                <a:solidFill>
                  <a:schemeClr val="bg1"/>
                </a:solidFill>
                <a:latin typeface="Trebuchet MS"/>
                <a:cs typeface="Trebuchet MS"/>
              </a:rPr>
              <a:t>with </a:t>
            </a:r>
            <a:r>
              <a:rPr sz="3000" spc="30" dirty="0">
                <a:solidFill>
                  <a:schemeClr val="bg1"/>
                </a:solidFill>
                <a:latin typeface="Trebuchet MS"/>
                <a:cs typeface="Trebuchet MS"/>
              </a:rPr>
              <a:t>accuracy </a:t>
            </a:r>
            <a:r>
              <a:rPr sz="3000" spc="145" dirty="0">
                <a:solidFill>
                  <a:schemeClr val="bg1"/>
                </a:solidFill>
                <a:latin typeface="Trebuchet MS"/>
                <a:cs typeface="Trebuchet MS"/>
              </a:rPr>
              <a:t>and </a:t>
            </a:r>
            <a:r>
              <a:rPr sz="3000" spc="15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40" dirty="0">
                <a:solidFill>
                  <a:schemeClr val="bg1"/>
                </a:solidFill>
                <a:latin typeface="Trebuchet MS"/>
                <a:cs typeface="Trebuchet MS"/>
              </a:rPr>
              <a:t>speed,</a:t>
            </a:r>
            <a:r>
              <a:rPr sz="3000" spc="-13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55" dirty="0">
                <a:solidFill>
                  <a:schemeClr val="bg1"/>
                </a:solidFill>
                <a:latin typeface="Trebuchet MS"/>
                <a:cs typeface="Trebuchet MS"/>
              </a:rPr>
              <a:t>highlighting</a:t>
            </a:r>
            <a:r>
              <a:rPr sz="30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35" dirty="0">
                <a:solidFill>
                  <a:schemeClr val="bg1"/>
                </a:solidFill>
                <a:latin typeface="Trebuchet MS"/>
                <a:cs typeface="Trebuchet MS"/>
              </a:rPr>
              <a:t>the</a:t>
            </a:r>
            <a:r>
              <a:rPr sz="30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114" dirty="0">
                <a:solidFill>
                  <a:schemeClr val="bg1"/>
                </a:solidFill>
                <a:latin typeface="Trebuchet MS"/>
                <a:cs typeface="Trebuchet MS"/>
              </a:rPr>
              <a:t>need</a:t>
            </a:r>
            <a:r>
              <a:rPr sz="30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55" dirty="0">
                <a:solidFill>
                  <a:schemeClr val="bg1"/>
                </a:solidFill>
                <a:latin typeface="Trebuchet MS"/>
                <a:cs typeface="Trebuchet MS"/>
              </a:rPr>
              <a:t>for</a:t>
            </a:r>
            <a:r>
              <a:rPr sz="30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90" dirty="0">
                <a:solidFill>
                  <a:schemeClr val="bg1"/>
                </a:solidFill>
                <a:latin typeface="Trebuchet MS"/>
                <a:cs typeface="Trebuchet MS"/>
              </a:rPr>
              <a:t>a</a:t>
            </a:r>
            <a:r>
              <a:rPr lang="en-IN" sz="3000" spc="9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145" dirty="0">
                <a:solidFill>
                  <a:schemeClr val="bg1"/>
                </a:solidFill>
                <a:latin typeface="Trebuchet MS"/>
                <a:cs typeface="Trebuchet MS"/>
              </a:rPr>
              <a:t>more</a:t>
            </a:r>
            <a:r>
              <a:rPr sz="3000" spc="-16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114" dirty="0">
                <a:solidFill>
                  <a:schemeClr val="bg1"/>
                </a:solidFill>
                <a:latin typeface="Trebuchet MS"/>
                <a:cs typeface="Trebuchet MS"/>
              </a:rPr>
              <a:t>robust</a:t>
            </a:r>
            <a:r>
              <a:rPr sz="3000" spc="-16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35" dirty="0">
                <a:solidFill>
                  <a:schemeClr val="bg1"/>
                </a:solidFill>
                <a:latin typeface="Trebuchet MS"/>
                <a:cs typeface="Trebuchet MS"/>
              </a:rPr>
              <a:t>solution.</a:t>
            </a:r>
            <a:endParaRPr sz="30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2370556" y="2700007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4" name="object 14"/>
          <p:cNvGrpSpPr/>
          <p:nvPr/>
        </p:nvGrpSpPr>
        <p:grpSpPr>
          <a:xfrm>
            <a:off x="0" y="686051"/>
            <a:ext cx="3863975" cy="9601200"/>
            <a:chOff x="0" y="686051"/>
            <a:chExt cx="3863975" cy="9601200"/>
          </a:xfrm>
        </p:grpSpPr>
        <p:sp>
          <p:nvSpPr>
            <p:cNvPr id="15" name="object 15"/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640783" y="0"/>
            <a:ext cx="5647690" cy="5734685"/>
            <a:chOff x="12640783" y="0"/>
            <a:chExt cx="5647690" cy="5734685"/>
          </a:xfrm>
        </p:grpSpPr>
        <p:sp>
          <p:nvSpPr>
            <p:cNvPr id="3" name="object 3"/>
            <p:cNvSpPr/>
            <p:nvPr/>
          </p:nvSpPr>
          <p:spPr>
            <a:xfrm>
              <a:off x="16373094" y="2795257"/>
              <a:ext cx="1915160" cy="2939415"/>
            </a:xfrm>
            <a:custGeom>
              <a:avLst/>
              <a:gdLst/>
              <a:ahLst/>
              <a:cxnLst/>
              <a:rect l="l" t="t" r="r" b="b"/>
              <a:pathLst>
                <a:path w="1915159" h="2939415">
                  <a:moveTo>
                    <a:pt x="1739646" y="0"/>
                  </a:moveTo>
                  <a:lnTo>
                    <a:pt x="0" y="1738312"/>
                  </a:lnTo>
                  <a:lnTo>
                    <a:pt x="1201420" y="2938868"/>
                  </a:lnTo>
                  <a:lnTo>
                    <a:pt x="1914942" y="2225893"/>
                  </a:lnTo>
                  <a:lnTo>
                    <a:pt x="1914942" y="175170"/>
                  </a:lnTo>
                  <a:lnTo>
                    <a:pt x="1739646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640780" y="12"/>
              <a:ext cx="5647690" cy="4629150"/>
            </a:xfrm>
            <a:custGeom>
              <a:avLst/>
              <a:gdLst/>
              <a:ahLst/>
              <a:cxnLst/>
              <a:rect l="l" t="t" r="r" b="b"/>
              <a:pathLst>
                <a:path w="5647690" h="4629150">
                  <a:moveTo>
                    <a:pt x="5567083" y="2890278"/>
                  </a:moveTo>
                  <a:lnTo>
                    <a:pt x="4936274" y="2257488"/>
                  </a:lnTo>
                  <a:lnTo>
                    <a:pt x="3196755" y="3995801"/>
                  </a:lnTo>
                  <a:lnTo>
                    <a:pt x="3827437" y="4628591"/>
                  </a:lnTo>
                  <a:lnTo>
                    <a:pt x="5567083" y="2890278"/>
                  </a:lnTo>
                  <a:close/>
                </a:path>
                <a:path w="5647690" h="4629150">
                  <a:moveTo>
                    <a:pt x="5647207" y="0"/>
                  </a:moveTo>
                  <a:lnTo>
                    <a:pt x="0" y="0"/>
                  </a:lnTo>
                  <a:lnTo>
                    <a:pt x="3075978" y="3075914"/>
                  </a:lnTo>
                  <a:lnTo>
                    <a:pt x="5647207" y="504634"/>
                  </a:lnTo>
                  <a:lnTo>
                    <a:pt x="5647207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15062454" y="6675004"/>
            <a:ext cx="3225800" cy="3612515"/>
          </a:xfrm>
          <a:custGeom>
            <a:avLst/>
            <a:gdLst/>
            <a:ahLst/>
            <a:cxnLst/>
            <a:rect l="l" t="t" r="r" b="b"/>
            <a:pathLst>
              <a:path w="3225800" h="3612515">
                <a:moveTo>
                  <a:pt x="3224287" y="0"/>
                </a:moveTo>
                <a:lnTo>
                  <a:pt x="0" y="3225462"/>
                </a:lnTo>
                <a:lnTo>
                  <a:pt x="386690" y="3611994"/>
                </a:lnTo>
                <a:lnTo>
                  <a:pt x="3225506" y="3611994"/>
                </a:lnTo>
                <a:lnTo>
                  <a:pt x="3225506" y="1219"/>
                </a:lnTo>
                <a:lnTo>
                  <a:pt x="3224287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14712949" y="-1174750"/>
            <a:ext cx="6205055" cy="8409217"/>
            <a:chOff x="11605463" y="815685"/>
            <a:chExt cx="6682740" cy="8823325"/>
          </a:xfrm>
        </p:grpSpPr>
        <p:sp>
          <p:nvSpPr>
            <p:cNvPr id="7" name="object 7"/>
            <p:cNvSpPr/>
            <p:nvPr/>
          </p:nvSpPr>
          <p:spPr>
            <a:xfrm>
              <a:off x="15857474" y="815685"/>
              <a:ext cx="2430780" cy="2623185"/>
            </a:xfrm>
            <a:custGeom>
              <a:avLst/>
              <a:gdLst/>
              <a:ahLst/>
              <a:cxnLst/>
              <a:rect l="l" t="t" r="r" b="b"/>
              <a:pathLst>
                <a:path w="2430780" h="2623185">
                  <a:moveTo>
                    <a:pt x="2430499" y="0"/>
                  </a:moveTo>
                  <a:lnTo>
                    <a:pt x="0" y="2430421"/>
                  </a:lnTo>
                  <a:lnTo>
                    <a:pt x="194818" y="2622661"/>
                  </a:lnTo>
                  <a:lnTo>
                    <a:pt x="2430499" y="386909"/>
                  </a:lnTo>
                  <a:lnTo>
                    <a:pt x="2430499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605463" y="3266262"/>
              <a:ext cx="6372148" cy="6372123"/>
            </a:xfrm>
            <a:prstGeom prst="rect">
              <a:avLst/>
            </a:prstGeom>
          </p:spPr>
        </p:pic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842903" y="1407297"/>
            <a:ext cx="11175302" cy="644792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5080" algn="just">
              <a:lnSpc>
                <a:spcPts val="4850"/>
              </a:lnSpc>
              <a:spcBef>
                <a:spcPts val="125"/>
              </a:spcBef>
            </a:pPr>
            <a:r>
              <a:rPr sz="5400" spc="180" dirty="0"/>
              <a:t>Benefits</a:t>
            </a:r>
            <a:r>
              <a:rPr sz="5400" spc="135" dirty="0"/>
              <a:t> </a:t>
            </a:r>
            <a:r>
              <a:rPr sz="5400" spc="275" dirty="0"/>
              <a:t>of</a:t>
            </a:r>
            <a:r>
              <a:rPr lang="en-IN" sz="5400" spc="275" dirty="0"/>
              <a:t> </a:t>
            </a:r>
            <a:r>
              <a:rPr sz="5400" spc="-25" dirty="0"/>
              <a:t> </a:t>
            </a:r>
            <a:r>
              <a:rPr sz="5400" spc="270" dirty="0"/>
              <a:t>YOLO-based</a:t>
            </a:r>
            <a:r>
              <a:rPr lang="en-IN" sz="5400" spc="270" dirty="0"/>
              <a:t> </a:t>
            </a:r>
            <a:r>
              <a:rPr sz="5400" spc="240" dirty="0"/>
              <a:t>Detection</a:t>
            </a:r>
          </a:p>
        </p:txBody>
      </p:sp>
      <p:sp>
        <p:nvSpPr>
          <p:cNvPr id="14" name="object 14"/>
          <p:cNvSpPr txBox="1"/>
          <p:nvPr/>
        </p:nvSpPr>
        <p:spPr>
          <a:xfrm>
            <a:off x="2247951" y="4375454"/>
            <a:ext cx="12464782" cy="18594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85775" marR="5080" indent="-473709">
              <a:lnSpc>
                <a:spcPct val="100000"/>
              </a:lnSpc>
              <a:spcBef>
                <a:spcPts val="100"/>
              </a:spcBef>
            </a:pPr>
            <a:r>
              <a:rPr sz="3000" spc="50" dirty="0">
                <a:solidFill>
                  <a:schemeClr val="bg1"/>
                </a:solidFill>
                <a:latin typeface="Trebuchet MS"/>
                <a:cs typeface="Trebuchet MS"/>
              </a:rPr>
              <a:t>The</a:t>
            </a:r>
            <a:r>
              <a:rPr sz="3000" spc="-14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70" dirty="0">
                <a:solidFill>
                  <a:schemeClr val="bg1"/>
                </a:solidFill>
                <a:latin typeface="Trebuchet MS"/>
                <a:cs typeface="Trebuchet MS"/>
              </a:rPr>
              <a:t>implementation</a:t>
            </a:r>
            <a:r>
              <a:rPr sz="3000" spc="-14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50" dirty="0">
                <a:solidFill>
                  <a:schemeClr val="bg1"/>
                </a:solidFill>
                <a:latin typeface="Trebuchet MS"/>
                <a:cs typeface="Trebuchet MS"/>
              </a:rPr>
              <a:t>of</a:t>
            </a:r>
            <a:r>
              <a:rPr sz="3000" spc="-14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110" dirty="0">
                <a:solidFill>
                  <a:schemeClr val="bg1"/>
                </a:solidFill>
                <a:latin typeface="Trebuchet MS"/>
                <a:cs typeface="Trebuchet MS"/>
              </a:rPr>
              <a:t>YOLO-based </a:t>
            </a:r>
            <a:r>
              <a:rPr sz="3000" spc="-88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160" dirty="0">
                <a:solidFill>
                  <a:schemeClr val="bg1"/>
                </a:solidFill>
                <a:latin typeface="Trebuchet MS"/>
                <a:cs typeface="Trebuchet MS"/>
              </a:rPr>
              <a:t>number </a:t>
            </a:r>
            <a:r>
              <a:rPr sz="3000" spc="10" dirty="0">
                <a:solidFill>
                  <a:schemeClr val="bg1"/>
                </a:solidFill>
                <a:latin typeface="Trebuchet MS"/>
                <a:cs typeface="Trebuchet MS"/>
              </a:rPr>
              <a:t>plate </a:t>
            </a:r>
            <a:r>
              <a:rPr sz="3000" spc="25" dirty="0">
                <a:solidFill>
                  <a:schemeClr val="bg1"/>
                </a:solidFill>
                <a:latin typeface="Trebuchet MS"/>
                <a:cs typeface="Trebuchet MS"/>
              </a:rPr>
              <a:t>detection </a:t>
            </a:r>
            <a:r>
              <a:rPr sz="3000" spc="110" dirty="0">
                <a:solidFill>
                  <a:schemeClr val="bg1"/>
                </a:solidFill>
                <a:latin typeface="Trebuchet MS"/>
                <a:cs typeface="Trebuchet MS"/>
              </a:rPr>
              <a:t>brings </a:t>
            </a:r>
            <a:r>
              <a:rPr sz="3000" spc="105" dirty="0">
                <a:solidFill>
                  <a:schemeClr val="bg1"/>
                </a:solidFill>
                <a:latin typeface="Trebuchet MS"/>
                <a:cs typeface="Trebuchet MS"/>
              </a:rPr>
              <a:t>enhanced</a:t>
            </a:r>
            <a:r>
              <a:rPr sz="3000" spc="-13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30" dirty="0">
                <a:solidFill>
                  <a:schemeClr val="bg1"/>
                </a:solidFill>
                <a:latin typeface="Trebuchet MS"/>
                <a:cs typeface="Trebuchet MS"/>
              </a:rPr>
              <a:t>accuracy</a:t>
            </a:r>
            <a:r>
              <a:rPr sz="30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150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3000" spc="-13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dirty="0">
                <a:solidFill>
                  <a:schemeClr val="bg1"/>
                </a:solidFill>
                <a:latin typeface="Trebuchet MS"/>
                <a:cs typeface="Trebuchet MS"/>
              </a:rPr>
              <a:t>real-time </a:t>
            </a:r>
            <a:r>
              <a:rPr sz="3000" spc="-89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105" dirty="0">
                <a:solidFill>
                  <a:schemeClr val="bg1"/>
                </a:solidFill>
                <a:latin typeface="Trebuchet MS"/>
                <a:cs typeface="Trebuchet MS"/>
              </a:rPr>
              <a:t>processing </a:t>
            </a:r>
            <a:r>
              <a:rPr sz="3000" spc="30" dirty="0">
                <a:solidFill>
                  <a:schemeClr val="bg1"/>
                </a:solidFill>
                <a:latin typeface="Trebuchet MS"/>
                <a:cs typeface="Trebuchet MS"/>
              </a:rPr>
              <a:t>to </a:t>
            </a:r>
            <a:r>
              <a:rPr sz="3000" spc="5" dirty="0">
                <a:solidFill>
                  <a:schemeClr val="bg1"/>
                </a:solidFill>
                <a:latin typeface="Trebuchet MS"/>
                <a:cs typeface="Trebuchet MS"/>
              </a:rPr>
              <a:t>traﬃc surveillance. </a:t>
            </a:r>
            <a:r>
              <a:rPr sz="3000" spc="-89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55" dirty="0">
                <a:solidFill>
                  <a:schemeClr val="bg1"/>
                </a:solidFill>
                <a:latin typeface="Trebuchet MS"/>
                <a:cs typeface="Trebuchet MS"/>
              </a:rPr>
              <a:t>This </a:t>
            </a:r>
            <a:r>
              <a:rPr sz="3000" spc="45" dirty="0">
                <a:solidFill>
                  <a:schemeClr val="bg1"/>
                </a:solidFill>
                <a:latin typeface="Trebuchet MS"/>
                <a:cs typeface="Trebuchet MS"/>
              </a:rPr>
              <a:t>translates </a:t>
            </a:r>
            <a:r>
              <a:rPr sz="3000" spc="30" dirty="0">
                <a:solidFill>
                  <a:schemeClr val="bg1"/>
                </a:solidFill>
                <a:latin typeface="Trebuchet MS"/>
                <a:cs typeface="Trebuchet MS"/>
              </a:rPr>
              <a:t>to </a:t>
            </a:r>
            <a:r>
              <a:rPr sz="3000" spc="105" dirty="0">
                <a:solidFill>
                  <a:schemeClr val="bg1"/>
                </a:solidFill>
                <a:latin typeface="Trebuchet MS"/>
                <a:cs typeface="Trebuchet MS"/>
              </a:rPr>
              <a:t>improved </a:t>
            </a:r>
            <a:r>
              <a:rPr sz="3000" spc="20" dirty="0">
                <a:solidFill>
                  <a:schemeClr val="bg1"/>
                </a:solidFill>
                <a:latin typeface="Trebuchet MS"/>
                <a:cs typeface="Trebuchet MS"/>
              </a:rPr>
              <a:t>law </a:t>
            </a:r>
            <a:r>
              <a:rPr sz="3000" spc="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30" dirty="0">
                <a:solidFill>
                  <a:schemeClr val="bg1"/>
                </a:solidFill>
                <a:latin typeface="Trebuchet MS"/>
                <a:cs typeface="Trebuchet MS"/>
              </a:rPr>
              <a:t>enforcement, </a:t>
            </a:r>
            <a:r>
              <a:rPr sz="3000" spc="5" dirty="0">
                <a:solidFill>
                  <a:schemeClr val="bg1"/>
                </a:solidFill>
                <a:latin typeface="Trebuchet MS"/>
                <a:cs typeface="Trebuchet MS"/>
              </a:rPr>
              <a:t>traﬃc </a:t>
            </a:r>
            <a:r>
              <a:rPr sz="3000" spc="90" dirty="0">
                <a:solidFill>
                  <a:schemeClr val="bg1"/>
                </a:solidFill>
                <a:latin typeface="Trebuchet MS"/>
                <a:cs typeface="Trebuchet MS"/>
              </a:rPr>
              <a:t>ﬂow </a:t>
            </a:r>
            <a:r>
              <a:rPr sz="3000" spc="9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75" dirty="0">
                <a:solidFill>
                  <a:schemeClr val="bg1"/>
                </a:solidFill>
                <a:latin typeface="Trebuchet MS"/>
                <a:cs typeface="Trebuchet MS"/>
              </a:rPr>
              <a:t>management,</a:t>
            </a:r>
            <a:r>
              <a:rPr sz="30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150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30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25" dirty="0">
                <a:solidFill>
                  <a:schemeClr val="bg1"/>
                </a:solidFill>
                <a:latin typeface="Trebuchet MS"/>
                <a:cs typeface="Trebuchet MS"/>
              </a:rPr>
              <a:t>security</a:t>
            </a:r>
            <a:r>
              <a:rPr lang="en-IN" sz="3000" spc="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000" spc="90" dirty="0">
                <a:solidFill>
                  <a:schemeClr val="bg1"/>
                </a:solidFill>
                <a:latin typeface="Trebuchet MS"/>
                <a:cs typeface="Trebuchet MS"/>
              </a:rPr>
              <a:t>measures.</a:t>
            </a:r>
            <a:endParaRPr sz="30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839912" y="2266962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16" name="object 16"/>
          <p:cNvGrpSpPr/>
          <p:nvPr/>
        </p:nvGrpSpPr>
        <p:grpSpPr>
          <a:xfrm>
            <a:off x="0" y="686051"/>
            <a:ext cx="3863975" cy="9601200"/>
            <a:chOff x="0" y="686051"/>
            <a:chExt cx="3863975" cy="9601200"/>
          </a:xfrm>
        </p:grpSpPr>
        <p:sp>
          <p:nvSpPr>
            <p:cNvPr id="17" name="object 17"/>
            <p:cNvSpPr/>
            <p:nvPr/>
          </p:nvSpPr>
          <p:spPr>
            <a:xfrm>
              <a:off x="0" y="686051"/>
              <a:ext cx="2930525" cy="5860415"/>
            </a:xfrm>
            <a:custGeom>
              <a:avLst/>
              <a:gdLst/>
              <a:ahLst/>
              <a:cxnLst/>
              <a:rect l="l" t="t" r="r" b="b"/>
              <a:pathLst>
                <a:path w="2930525" h="5860415">
                  <a:moveTo>
                    <a:pt x="0" y="0"/>
                  </a:moveTo>
                  <a:lnTo>
                    <a:pt x="0" y="5860295"/>
                  </a:lnTo>
                  <a:lnTo>
                    <a:pt x="2930143" y="29290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0" y="6216954"/>
              <a:ext cx="3863975" cy="4070350"/>
            </a:xfrm>
            <a:custGeom>
              <a:avLst/>
              <a:gdLst/>
              <a:ahLst/>
              <a:cxnLst/>
              <a:rect l="l" t="t" r="r" b="b"/>
              <a:pathLst>
                <a:path w="3863975" h="4070350">
                  <a:moveTo>
                    <a:pt x="639648" y="0"/>
                  </a:moveTo>
                  <a:lnTo>
                    <a:pt x="0" y="639648"/>
                  </a:lnTo>
                  <a:lnTo>
                    <a:pt x="0" y="4070043"/>
                  </a:lnTo>
                  <a:lnTo>
                    <a:pt x="3018031" y="4070043"/>
                  </a:lnTo>
                  <a:lnTo>
                    <a:pt x="3863860" y="3224213"/>
                  </a:lnTo>
                  <a:lnTo>
                    <a:pt x="639648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63" y="0"/>
                </a:moveTo>
                <a:lnTo>
                  <a:pt x="19854" y="0"/>
                </a:lnTo>
                <a:lnTo>
                  <a:pt x="0" y="19854"/>
                </a:lnTo>
                <a:lnTo>
                  <a:pt x="0" y="1841659"/>
                </a:lnTo>
                <a:lnTo>
                  <a:pt x="827410" y="2669069"/>
                </a:lnTo>
                <a:lnTo>
                  <a:pt x="2565717" y="930756"/>
                </a:lnTo>
                <a:lnTo>
                  <a:pt x="1634963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-944119" y="691273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07"/>
                  </a:lnTo>
                  <a:lnTo>
                    <a:pt x="698124" y="3922062"/>
                  </a:lnTo>
                  <a:lnTo>
                    <a:pt x="5750845" y="3922062"/>
                  </a:lnTo>
                  <a:lnTo>
                    <a:pt x="6448424" y="3224201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127877" y="1308779"/>
            <a:ext cx="8768715" cy="10312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600" spc="220" dirty="0"/>
              <a:t>Technical</a:t>
            </a:r>
            <a:r>
              <a:rPr sz="6600" spc="-55" dirty="0"/>
              <a:t> </a:t>
            </a:r>
            <a:r>
              <a:rPr sz="6600" spc="235" dirty="0"/>
              <a:t>Architecture</a:t>
            </a:r>
            <a:endParaRPr sz="6600" dirty="0"/>
          </a:p>
        </p:txBody>
      </p:sp>
      <p:sp>
        <p:nvSpPr>
          <p:cNvPr id="11" name="object 11"/>
          <p:cNvSpPr txBox="1"/>
          <p:nvPr/>
        </p:nvSpPr>
        <p:spPr>
          <a:xfrm>
            <a:off x="5568950" y="4746730"/>
            <a:ext cx="118872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The </a:t>
            </a:r>
            <a:r>
              <a:rPr sz="3200" dirty="0">
                <a:solidFill>
                  <a:schemeClr val="bg1"/>
                </a:solidFill>
                <a:latin typeface="Trebuchet MS"/>
                <a:cs typeface="Trebuchet MS"/>
              </a:rPr>
              <a:t>technical </a:t>
            </a:r>
            <a:r>
              <a:rPr sz="3200" spc="10" dirty="0">
                <a:solidFill>
                  <a:schemeClr val="bg1"/>
                </a:solidFill>
                <a:latin typeface="Trebuchet MS"/>
                <a:cs typeface="Trebuchet MS"/>
              </a:rPr>
              <a:t>architecture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of </a:t>
            </a:r>
            <a:r>
              <a:rPr sz="3200" spc="30" dirty="0">
                <a:solidFill>
                  <a:schemeClr val="bg1"/>
                </a:solidFill>
                <a:latin typeface="Trebuchet MS"/>
                <a:cs typeface="Trebuchet MS"/>
              </a:rPr>
              <a:t>the </a:t>
            </a:r>
            <a:r>
              <a:rPr sz="3200" spc="85" dirty="0">
                <a:solidFill>
                  <a:schemeClr val="bg1"/>
                </a:solidFill>
                <a:latin typeface="Trebuchet MS"/>
                <a:cs typeface="Trebuchet MS"/>
              </a:rPr>
              <a:t>YOLO- </a:t>
            </a:r>
            <a:r>
              <a:rPr sz="3200" spc="9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20" dirty="0">
                <a:solidFill>
                  <a:schemeClr val="bg1"/>
                </a:solidFill>
                <a:latin typeface="Trebuchet MS"/>
                <a:cs typeface="Trebuchet MS"/>
              </a:rPr>
              <a:t>based </a:t>
            </a:r>
            <a:r>
              <a:rPr sz="3200" spc="145" dirty="0">
                <a:solidFill>
                  <a:schemeClr val="bg1"/>
                </a:solidFill>
                <a:latin typeface="Trebuchet MS"/>
                <a:cs typeface="Trebuchet MS"/>
              </a:rPr>
              <a:t>number </a:t>
            </a:r>
            <a:r>
              <a:rPr sz="3200" spc="5" dirty="0">
                <a:solidFill>
                  <a:schemeClr val="bg1"/>
                </a:solidFill>
                <a:latin typeface="Trebuchet MS"/>
                <a:cs typeface="Trebuchet MS"/>
              </a:rPr>
              <a:t>plate </a:t>
            </a:r>
            <a:r>
              <a:rPr sz="3200" spc="25" dirty="0">
                <a:solidFill>
                  <a:schemeClr val="bg1"/>
                </a:solidFill>
                <a:latin typeface="Trebuchet MS"/>
                <a:cs typeface="Trebuchet MS"/>
              </a:rPr>
              <a:t>detection </a:t>
            </a:r>
            <a:r>
              <a:rPr sz="3200" spc="95" dirty="0">
                <a:solidFill>
                  <a:schemeClr val="bg1"/>
                </a:solidFill>
                <a:latin typeface="Trebuchet MS"/>
                <a:cs typeface="Trebuchet MS"/>
              </a:rPr>
              <a:t>system </a:t>
            </a:r>
            <a:r>
              <a:rPr sz="3200" spc="1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55" dirty="0">
                <a:solidFill>
                  <a:schemeClr val="bg1"/>
                </a:solidFill>
                <a:latin typeface="Trebuchet MS"/>
                <a:cs typeface="Trebuchet MS"/>
              </a:rPr>
              <a:t>involves </a:t>
            </a:r>
            <a:r>
              <a:rPr sz="3200" spc="95" dirty="0">
                <a:solidFill>
                  <a:schemeClr val="bg1"/>
                </a:solidFill>
                <a:latin typeface="Trebuchet MS"/>
                <a:cs typeface="Trebuchet MS"/>
              </a:rPr>
              <a:t>deep </a:t>
            </a:r>
            <a:r>
              <a:rPr sz="3200" spc="55" dirty="0">
                <a:solidFill>
                  <a:schemeClr val="bg1"/>
                </a:solidFill>
                <a:latin typeface="Trebuchet MS"/>
                <a:cs typeface="Trebuchet MS"/>
              </a:rPr>
              <a:t>learning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models, </a:t>
            </a:r>
            <a:r>
              <a:rPr sz="3200" spc="70" dirty="0">
                <a:solidFill>
                  <a:schemeClr val="bg1"/>
                </a:solidFill>
                <a:latin typeface="Trebuchet MS"/>
                <a:cs typeface="Trebuchet MS"/>
              </a:rPr>
              <a:t>neural </a:t>
            </a:r>
            <a:r>
              <a:rPr sz="3200" spc="7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65" dirty="0">
                <a:solidFill>
                  <a:schemeClr val="bg1"/>
                </a:solidFill>
                <a:latin typeface="Trebuchet MS"/>
                <a:cs typeface="Trebuchet MS"/>
              </a:rPr>
              <a:t>network</a:t>
            </a:r>
            <a:r>
              <a:rPr sz="32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35" dirty="0">
                <a:solidFill>
                  <a:schemeClr val="bg1"/>
                </a:solidFill>
                <a:latin typeface="Trebuchet MS"/>
                <a:cs typeface="Trebuchet MS"/>
              </a:rPr>
              <a:t>algorithms,</a:t>
            </a:r>
            <a:r>
              <a:rPr sz="32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32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dirty="0">
                <a:solidFill>
                  <a:schemeClr val="bg1"/>
                </a:solidFill>
                <a:latin typeface="Trebuchet MS"/>
                <a:cs typeface="Trebuchet MS"/>
              </a:rPr>
              <a:t>real-time</a:t>
            </a:r>
            <a:r>
              <a:rPr sz="32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85" dirty="0">
                <a:solidFill>
                  <a:schemeClr val="bg1"/>
                </a:solidFill>
                <a:latin typeface="Trebuchet MS"/>
                <a:cs typeface="Trebuchet MS"/>
              </a:rPr>
              <a:t>image </a:t>
            </a:r>
            <a:r>
              <a:rPr sz="3200" spc="-79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60" dirty="0">
                <a:solidFill>
                  <a:schemeClr val="bg1"/>
                </a:solidFill>
                <a:latin typeface="Trebuchet MS"/>
                <a:cs typeface="Trebuchet MS"/>
              </a:rPr>
              <a:t>processing.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The </a:t>
            </a:r>
            <a:r>
              <a:rPr sz="3200" spc="35" dirty="0">
                <a:solidFill>
                  <a:schemeClr val="bg1"/>
                </a:solidFill>
                <a:latin typeface="Trebuchet MS"/>
                <a:cs typeface="Trebuchet MS"/>
              </a:rPr>
              <a:t>integration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of </a:t>
            </a:r>
            <a:r>
              <a:rPr sz="3200" spc="60" dirty="0">
                <a:solidFill>
                  <a:schemeClr val="bg1"/>
                </a:solidFill>
                <a:latin typeface="Trebuchet MS"/>
                <a:cs typeface="Trebuchet MS"/>
              </a:rPr>
              <a:t>these </a:t>
            </a:r>
            <a:r>
              <a:rPr sz="3200" spc="6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14" dirty="0">
                <a:solidFill>
                  <a:schemeClr val="bg1"/>
                </a:solidFill>
                <a:latin typeface="Trebuchet MS"/>
                <a:cs typeface="Trebuchet MS"/>
              </a:rPr>
              <a:t>components </a:t>
            </a:r>
            <a:r>
              <a:rPr sz="3200" spc="55" dirty="0">
                <a:solidFill>
                  <a:schemeClr val="bg1"/>
                </a:solidFill>
                <a:latin typeface="Trebuchet MS"/>
                <a:cs typeface="Trebuchet MS"/>
              </a:rPr>
              <a:t>results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in </a:t>
            </a:r>
            <a:r>
              <a:rPr sz="3200" spc="80" dirty="0">
                <a:solidFill>
                  <a:schemeClr val="bg1"/>
                </a:solidFill>
                <a:latin typeface="Trebuchet MS"/>
                <a:cs typeface="Trebuchet MS"/>
              </a:rPr>
              <a:t>a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highly </a:t>
            </a:r>
            <a:r>
              <a:rPr sz="3200" spc="5" dirty="0">
                <a:solidFill>
                  <a:schemeClr val="bg1"/>
                </a:solidFill>
                <a:latin typeface="Trebuchet MS"/>
                <a:cs typeface="Trebuchet MS"/>
              </a:rPr>
              <a:t>eﬃcient </a:t>
            </a:r>
            <a:r>
              <a:rPr sz="3200" spc="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32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dirty="0">
                <a:solidFill>
                  <a:schemeClr val="bg1"/>
                </a:solidFill>
                <a:latin typeface="Trebuchet MS"/>
                <a:cs typeface="Trebuchet MS"/>
              </a:rPr>
              <a:t>reliable</a:t>
            </a:r>
            <a:r>
              <a:rPr sz="32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30" dirty="0">
                <a:solidFill>
                  <a:schemeClr val="bg1"/>
                </a:solidFill>
                <a:latin typeface="Trebuchet MS"/>
                <a:cs typeface="Trebuchet MS"/>
              </a:rPr>
              <a:t>surveillance</a:t>
            </a:r>
            <a:r>
              <a:rPr sz="32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30" dirty="0">
                <a:solidFill>
                  <a:schemeClr val="bg1"/>
                </a:solidFill>
                <a:latin typeface="Trebuchet MS"/>
                <a:cs typeface="Trebuchet MS"/>
              </a:rPr>
              <a:t>solution.</a:t>
            </a:r>
            <a:endParaRPr sz="32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6127877" y="2555769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786889" y="-15079"/>
            <a:ext cx="3388360" cy="1694180"/>
          </a:xfrm>
          <a:custGeom>
            <a:avLst/>
            <a:gdLst/>
            <a:ahLst/>
            <a:cxnLst/>
            <a:rect l="l" t="t" r="r" b="b"/>
            <a:pathLst>
              <a:path w="3388359" h="1694180">
                <a:moveTo>
                  <a:pt x="3388256" y="0"/>
                </a:moveTo>
                <a:lnTo>
                  <a:pt x="0" y="0"/>
                </a:lnTo>
                <a:lnTo>
                  <a:pt x="1694128" y="1694128"/>
                </a:lnTo>
                <a:lnTo>
                  <a:pt x="3388256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3157500"/>
            <a:ext cx="1786889" cy="3476625"/>
            <a:chOff x="0" y="3157500"/>
            <a:chExt cx="1786889" cy="3476625"/>
          </a:xfrm>
        </p:grpSpPr>
        <p:sp>
          <p:nvSpPr>
            <p:cNvPr id="4" name="object 4"/>
            <p:cNvSpPr/>
            <p:nvPr/>
          </p:nvSpPr>
          <p:spPr>
            <a:xfrm>
              <a:off x="0" y="3695255"/>
              <a:ext cx="1786889" cy="2939415"/>
            </a:xfrm>
            <a:custGeom>
              <a:avLst/>
              <a:gdLst/>
              <a:ahLst/>
              <a:cxnLst/>
              <a:rect l="l" t="t" r="r" b="b"/>
              <a:pathLst>
                <a:path w="1786889" h="2939415">
                  <a:moveTo>
                    <a:pt x="586065" y="0"/>
                  </a:moveTo>
                  <a:lnTo>
                    <a:pt x="0" y="586065"/>
                  </a:lnTo>
                  <a:lnTo>
                    <a:pt x="0" y="2890554"/>
                  </a:lnTo>
                  <a:lnTo>
                    <a:pt x="48314" y="2938868"/>
                  </a:lnTo>
                  <a:lnTo>
                    <a:pt x="1786623" y="1200556"/>
                  </a:lnTo>
                  <a:lnTo>
                    <a:pt x="586065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3157500"/>
              <a:ext cx="681355" cy="1314450"/>
            </a:xfrm>
            <a:custGeom>
              <a:avLst/>
              <a:gdLst/>
              <a:ahLst/>
              <a:cxnLst/>
              <a:rect l="l" t="t" r="r" b="b"/>
              <a:pathLst>
                <a:path w="681355" h="1314450">
                  <a:moveTo>
                    <a:pt x="48314" y="0"/>
                  </a:moveTo>
                  <a:lnTo>
                    <a:pt x="0" y="48313"/>
                  </a:lnTo>
                  <a:lnTo>
                    <a:pt x="0" y="1313909"/>
                  </a:lnTo>
                  <a:lnTo>
                    <a:pt x="681107" y="632802"/>
                  </a:lnTo>
                  <a:lnTo>
                    <a:pt x="48314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-1952398" y="2263054"/>
            <a:ext cx="14255294" cy="689932"/>
          </a:xfrm>
          <a:prstGeom prst="rect">
            <a:avLst/>
          </a:prstGeom>
        </p:spPr>
        <p:txBody>
          <a:bodyPr vert="horz" wrap="square" lIns="0" tIns="124460" rIns="0" bIns="0" rtlCol="0">
            <a:spAutoFit/>
          </a:bodyPr>
          <a:lstStyle/>
          <a:p>
            <a:pPr marL="5558155" marR="5080" algn="just">
              <a:lnSpc>
                <a:spcPts val="4430"/>
              </a:lnSpc>
              <a:spcBef>
                <a:spcPts val="980"/>
              </a:spcBef>
            </a:pPr>
            <a:r>
              <a:rPr spc="195" dirty="0"/>
              <a:t>Application</a:t>
            </a:r>
            <a:r>
              <a:rPr spc="110" dirty="0"/>
              <a:t> </a:t>
            </a:r>
            <a:r>
              <a:rPr spc="185" dirty="0"/>
              <a:t>in</a:t>
            </a:r>
            <a:r>
              <a:rPr spc="110" dirty="0"/>
              <a:t> </a:t>
            </a:r>
            <a:r>
              <a:rPr spc="100" dirty="0"/>
              <a:t>Law </a:t>
            </a:r>
            <a:r>
              <a:rPr spc="225" dirty="0"/>
              <a:t>Enforcement</a:t>
            </a:r>
          </a:p>
        </p:txBody>
      </p:sp>
      <p:sp>
        <p:nvSpPr>
          <p:cNvPr id="14" name="object 14"/>
          <p:cNvSpPr txBox="1"/>
          <p:nvPr/>
        </p:nvSpPr>
        <p:spPr>
          <a:xfrm>
            <a:off x="2901950" y="3943376"/>
            <a:ext cx="13258800" cy="19825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sz="3200" spc="-110" dirty="0">
                <a:solidFill>
                  <a:schemeClr val="bg1"/>
                </a:solidFill>
                <a:latin typeface="Verdana"/>
                <a:cs typeface="Verdana"/>
              </a:rPr>
              <a:t>The </a:t>
            </a:r>
            <a:r>
              <a:rPr sz="3200" spc="35" dirty="0">
                <a:solidFill>
                  <a:schemeClr val="bg1"/>
                </a:solidFill>
                <a:latin typeface="Trebuchet MS"/>
                <a:cs typeface="Trebuchet MS"/>
              </a:rPr>
              <a:t>integration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of </a:t>
            </a:r>
            <a:r>
              <a:rPr sz="3200" spc="100" dirty="0">
                <a:solidFill>
                  <a:schemeClr val="bg1"/>
                </a:solidFill>
                <a:latin typeface="Trebuchet MS"/>
                <a:cs typeface="Trebuchet MS"/>
              </a:rPr>
              <a:t>YOLO-based </a:t>
            </a:r>
            <a:r>
              <a:rPr sz="3200" spc="145" dirty="0">
                <a:solidFill>
                  <a:schemeClr val="bg1"/>
                </a:solidFill>
                <a:latin typeface="Trebuchet MS"/>
                <a:cs typeface="Trebuchet MS"/>
              </a:rPr>
              <a:t>number </a:t>
            </a:r>
            <a:r>
              <a:rPr sz="3200" spc="15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5" dirty="0">
                <a:solidFill>
                  <a:schemeClr val="bg1"/>
                </a:solidFill>
                <a:latin typeface="Trebuchet MS"/>
                <a:cs typeface="Trebuchet MS"/>
              </a:rPr>
              <a:t>plate</a:t>
            </a:r>
            <a:r>
              <a:rPr sz="32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25" dirty="0">
                <a:solidFill>
                  <a:schemeClr val="bg1"/>
                </a:solidFill>
                <a:latin typeface="Trebuchet MS"/>
                <a:cs typeface="Trebuchet MS"/>
              </a:rPr>
              <a:t>detection</a:t>
            </a:r>
            <a:r>
              <a:rPr sz="32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in</a:t>
            </a:r>
            <a:r>
              <a:rPr sz="32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20" dirty="0">
                <a:solidFill>
                  <a:schemeClr val="bg1"/>
                </a:solidFill>
                <a:latin typeface="Trebuchet MS"/>
                <a:cs typeface="Trebuchet MS"/>
              </a:rPr>
              <a:t>law</a:t>
            </a:r>
            <a:r>
              <a:rPr sz="32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60" dirty="0">
                <a:solidFill>
                  <a:schemeClr val="bg1"/>
                </a:solidFill>
                <a:latin typeface="Trebuchet MS"/>
                <a:cs typeface="Trebuchet MS"/>
              </a:rPr>
              <a:t>enforcement</a:t>
            </a:r>
            <a:r>
              <a:rPr sz="32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75" dirty="0">
                <a:solidFill>
                  <a:schemeClr val="bg1"/>
                </a:solidFill>
                <a:latin typeface="Trebuchet MS"/>
                <a:cs typeface="Trebuchet MS"/>
              </a:rPr>
              <a:t>enables </a:t>
            </a:r>
            <a:r>
              <a:rPr sz="32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05" dirty="0">
                <a:solidFill>
                  <a:schemeClr val="bg1"/>
                </a:solidFill>
                <a:latin typeface="Trebuchet MS"/>
                <a:cs typeface="Trebuchet MS"/>
              </a:rPr>
              <a:t>seamless</a:t>
            </a:r>
            <a:r>
              <a:rPr sz="32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20" dirty="0">
                <a:solidFill>
                  <a:schemeClr val="bg1"/>
                </a:solidFill>
                <a:latin typeface="Trebuchet MS"/>
                <a:cs typeface="Trebuchet MS"/>
              </a:rPr>
              <a:t>identiﬁcation</a:t>
            </a:r>
            <a:r>
              <a:rPr sz="32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of</a:t>
            </a:r>
            <a:r>
              <a:rPr sz="32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30" dirty="0">
                <a:solidFill>
                  <a:schemeClr val="bg1"/>
                </a:solidFill>
                <a:latin typeface="Trebuchet MS"/>
                <a:cs typeface="Trebuchet MS"/>
              </a:rPr>
              <a:t>vehicles</a:t>
            </a:r>
            <a:r>
              <a:rPr sz="32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involved </a:t>
            </a:r>
            <a:r>
              <a:rPr sz="32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in </a:t>
            </a:r>
            <a:r>
              <a:rPr sz="3200" spc="25" dirty="0">
                <a:solidFill>
                  <a:schemeClr val="bg1"/>
                </a:solidFill>
                <a:latin typeface="Trebuchet MS"/>
                <a:cs typeface="Trebuchet MS"/>
              </a:rPr>
              <a:t>criminal </a:t>
            </a:r>
            <a:r>
              <a:rPr sz="3200" spc="-50" dirty="0">
                <a:solidFill>
                  <a:schemeClr val="bg1"/>
                </a:solidFill>
                <a:latin typeface="Trebuchet MS"/>
                <a:cs typeface="Trebuchet MS"/>
              </a:rPr>
              <a:t>activities.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This </a:t>
            </a:r>
            <a:r>
              <a:rPr sz="3200" spc="55" dirty="0">
                <a:solidFill>
                  <a:schemeClr val="bg1"/>
                </a:solidFill>
                <a:latin typeface="Trebuchet MS"/>
                <a:cs typeface="Trebuchet MS"/>
              </a:rPr>
              <a:t>technology </a:t>
            </a:r>
            <a:r>
              <a:rPr sz="3200" spc="6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20" dirty="0">
                <a:solidFill>
                  <a:schemeClr val="bg1"/>
                </a:solidFill>
                <a:latin typeface="Trebuchet MS"/>
                <a:cs typeface="Trebuchet MS"/>
              </a:rPr>
              <a:t>empowers</a:t>
            </a:r>
            <a:r>
              <a:rPr sz="32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40" dirty="0">
                <a:solidFill>
                  <a:schemeClr val="bg1"/>
                </a:solidFill>
                <a:latin typeface="Trebuchet MS"/>
                <a:cs typeface="Trebuchet MS"/>
              </a:rPr>
              <a:t>authorities</a:t>
            </a:r>
            <a:r>
              <a:rPr sz="32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25" dirty="0">
                <a:solidFill>
                  <a:schemeClr val="bg1"/>
                </a:solidFill>
                <a:latin typeface="Trebuchet MS"/>
                <a:cs typeface="Trebuchet MS"/>
              </a:rPr>
              <a:t>to</a:t>
            </a:r>
            <a:r>
              <a:rPr sz="3200" spc="-10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-20" dirty="0">
                <a:solidFill>
                  <a:schemeClr val="bg1"/>
                </a:solidFill>
                <a:latin typeface="Trebuchet MS"/>
                <a:cs typeface="Trebuchet MS"/>
              </a:rPr>
              <a:t>swiftly</a:t>
            </a:r>
            <a:r>
              <a:rPr sz="32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30" dirty="0">
                <a:solidFill>
                  <a:schemeClr val="bg1"/>
                </a:solidFill>
                <a:latin typeface="Trebuchet MS"/>
                <a:cs typeface="Trebuchet MS"/>
              </a:rPr>
              <a:t>respond</a:t>
            </a:r>
            <a:r>
              <a:rPr sz="3200" spc="-11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25" dirty="0">
                <a:solidFill>
                  <a:schemeClr val="bg1"/>
                </a:solidFill>
                <a:latin typeface="Trebuchet MS"/>
                <a:cs typeface="Trebuchet MS"/>
              </a:rPr>
              <a:t>to </a:t>
            </a:r>
            <a:r>
              <a:rPr sz="3200" spc="-79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25" dirty="0">
                <a:solidFill>
                  <a:schemeClr val="bg1"/>
                </a:solidFill>
                <a:latin typeface="Trebuchet MS"/>
                <a:cs typeface="Trebuchet MS"/>
              </a:rPr>
              <a:t>security </a:t>
            </a:r>
            <a:r>
              <a:rPr sz="3200" spc="40" dirty="0">
                <a:solidFill>
                  <a:schemeClr val="bg1"/>
                </a:solidFill>
                <a:latin typeface="Trebuchet MS"/>
                <a:cs typeface="Trebuchet MS"/>
              </a:rPr>
              <a:t>threats </a:t>
            </a:r>
            <a:r>
              <a:rPr sz="3200" spc="135" dirty="0">
                <a:solidFill>
                  <a:schemeClr val="bg1"/>
                </a:solidFill>
                <a:latin typeface="Trebuchet MS"/>
                <a:cs typeface="Trebuchet MS"/>
              </a:rPr>
              <a:t>and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enforce </a:t>
            </a:r>
            <a:r>
              <a:rPr sz="3200" dirty="0">
                <a:solidFill>
                  <a:schemeClr val="bg1"/>
                </a:solidFill>
                <a:latin typeface="Trebuchet MS"/>
                <a:cs typeface="Trebuchet MS"/>
              </a:rPr>
              <a:t>traﬃc </a:t>
            </a:r>
            <a:r>
              <a:rPr sz="3200" spc="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30" dirty="0">
                <a:solidFill>
                  <a:schemeClr val="bg1"/>
                </a:solidFill>
                <a:latin typeface="Trebuchet MS"/>
                <a:cs typeface="Trebuchet MS"/>
              </a:rPr>
              <a:t>regulations.</a:t>
            </a:r>
            <a:endParaRPr sz="32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3521075" y="3062250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566035" cy="2669540"/>
          </a:xfrm>
          <a:custGeom>
            <a:avLst/>
            <a:gdLst/>
            <a:ahLst/>
            <a:cxnLst/>
            <a:rect l="l" t="t" r="r" b="b"/>
            <a:pathLst>
              <a:path w="2566035" h="2669540">
                <a:moveTo>
                  <a:pt x="1634976" y="0"/>
                </a:moveTo>
                <a:lnTo>
                  <a:pt x="19841" y="0"/>
                </a:lnTo>
                <a:lnTo>
                  <a:pt x="0" y="19841"/>
                </a:lnTo>
                <a:lnTo>
                  <a:pt x="0" y="1841646"/>
                </a:lnTo>
                <a:lnTo>
                  <a:pt x="827410" y="2669056"/>
                </a:lnTo>
                <a:lnTo>
                  <a:pt x="2565717" y="930744"/>
                </a:lnTo>
                <a:lnTo>
                  <a:pt x="1634976" y="0"/>
                </a:lnTo>
                <a:close/>
              </a:path>
            </a:pathLst>
          </a:custGeom>
          <a:solidFill>
            <a:srgbClr val="484C68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-1365250" y="12700"/>
            <a:ext cx="7548245" cy="10287000"/>
            <a:chOff x="0" y="0"/>
            <a:chExt cx="7548245" cy="10287000"/>
          </a:xfrm>
        </p:grpSpPr>
        <p:sp>
          <p:nvSpPr>
            <p:cNvPr id="4" name="object 4"/>
            <p:cNvSpPr/>
            <p:nvPr/>
          </p:nvSpPr>
          <p:spPr>
            <a:xfrm>
              <a:off x="989096" y="6364935"/>
              <a:ext cx="6448425" cy="3922395"/>
            </a:xfrm>
            <a:custGeom>
              <a:avLst/>
              <a:gdLst/>
              <a:ahLst/>
              <a:cxnLst/>
              <a:rect l="l" t="t" r="r" b="b"/>
              <a:pathLst>
                <a:path w="6448425" h="3922395">
                  <a:moveTo>
                    <a:pt x="3225462" y="0"/>
                  </a:moveTo>
                  <a:lnTo>
                    <a:pt x="0" y="3224212"/>
                  </a:lnTo>
                  <a:lnTo>
                    <a:pt x="698120" y="3922062"/>
                  </a:lnTo>
                  <a:lnTo>
                    <a:pt x="5750849" y="3922062"/>
                  </a:lnTo>
                  <a:lnTo>
                    <a:pt x="6448424" y="3224206"/>
                  </a:lnTo>
                  <a:lnTo>
                    <a:pt x="322546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2994931"/>
              <a:ext cx="4050029" cy="6448425"/>
            </a:xfrm>
            <a:custGeom>
              <a:avLst/>
              <a:gdLst/>
              <a:ahLst/>
              <a:cxnLst/>
              <a:rect l="l" t="t" r="r" b="b"/>
              <a:pathLst>
                <a:path w="4050029" h="6448425">
                  <a:moveTo>
                    <a:pt x="825813" y="0"/>
                  </a:moveTo>
                  <a:lnTo>
                    <a:pt x="0" y="826135"/>
                  </a:lnTo>
                  <a:lnTo>
                    <a:pt x="0" y="5622928"/>
                  </a:lnTo>
                  <a:lnTo>
                    <a:pt x="825817" y="6448424"/>
                  </a:lnTo>
                  <a:lnTo>
                    <a:pt x="4050029" y="3225465"/>
                  </a:lnTo>
                  <a:lnTo>
                    <a:pt x="825813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75796" y="0"/>
              <a:ext cx="6372131" cy="6049467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006274" y="1672853"/>
            <a:ext cx="8736330" cy="8369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300" spc="175" dirty="0"/>
              <a:t>Real-world</a:t>
            </a:r>
            <a:r>
              <a:rPr sz="5300" spc="95" dirty="0"/>
              <a:t> </a:t>
            </a:r>
            <a:r>
              <a:rPr sz="5300" spc="275" dirty="0"/>
              <a:t>Implementation</a:t>
            </a:r>
            <a:endParaRPr sz="5300" dirty="0"/>
          </a:p>
        </p:txBody>
      </p:sp>
      <p:sp>
        <p:nvSpPr>
          <p:cNvPr id="10" name="object 10"/>
          <p:cNvSpPr txBox="1"/>
          <p:nvPr/>
        </p:nvSpPr>
        <p:spPr>
          <a:xfrm>
            <a:off x="4806950" y="4311650"/>
            <a:ext cx="13151985" cy="278281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sz="3600" spc="45" dirty="0">
                <a:solidFill>
                  <a:schemeClr val="bg1"/>
                </a:solidFill>
                <a:latin typeface="Trebuchet MS"/>
                <a:cs typeface="Trebuchet MS"/>
              </a:rPr>
              <a:t>The </a:t>
            </a:r>
            <a:r>
              <a:rPr sz="3600" spc="25" dirty="0">
                <a:solidFill>
                  <a:schemeClr val="bg1"/>
                </a:solidFill>
                <a:latin typeface="Trebuchet MS"/>
                <a:cs typeface="Trebuchet MS"/>
              </a:rPr>
              <a:t>real-world </a:t>
            </a:r>
            <a:r>
              <a:rPr sz="3600" spc="60" dirty="0">
                <a:solidFill>
                  <a:schemeClr val="bg1"/>
                </a:solidFill>
                <a:latin typeface="Trebuchet MS"/>
                <a:cs typeface="Trebuchet MS"/>
              </a:rPr>
              <a:t>implementation </a:t>
            </a:r>
            <a:r>
              <a:rPr sz="3600" spc="45" dirty="0">
                <a:solidFill>
                  <a:schemeClr val="bg1"/>
                </a:solidFill>
                <a:latin typeface="Trebuchet MS"/>
                <a:cs typeface="Trebuchet MS"/>
              </a:rPr>
              <a:t>of </a:t>
            </a:r>
            <a:r>
              <a:rPr sz="3600" spc="85" dirty="0">
                <a:solidFill>
                  <a:schemeClr val="bg1"/>
                </a:solidFill>
                <a:latin typeface="Trebuchet MS"/>
                <a:cs typeface="Trebuchet MS"/>
              </a:rPr>
              <a:t>YOLO- </a:t>
            </a:r>
            <a:r>
              <a:rPr sz="3600" spc="9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120" dirty="0">
                <a:solidFill>
                  <a:schemeClr val="bg1"/>
                </a:solidFill>
                <a:latin typeface="Trebuchet MS"/>
                <a:cs typeface="Trebuchet MS"/>
              </a:rPr>
              <a:t>based </a:t>
            </a:r>
            <a:r>
              <a:rPr sz="3600" spc="145" dirty="0">
                <a:solidFill>
                  <a:schemeClr val="bg1"/>
                </a:solidFill>
                <a:latin typeface="Trebuchet MS"/>
                <a:cs typeface="Trebuchet MS"/>
              </a:rPr>
              <a:t>number </a:t>
            </a:r>
            <a:r>
              <a:rPr sz="3600" spc="5" dirty="0">
                <a:solidFill>
                  <a:schemeClr val="bg1"/>
                </a:solidFill>
                <a:latin typeface="Trebuchet MS"/>
                <a:cs typeface="Trebuchet MS"/>
              </a:rPr>
              <a:t>plate </a:t>
            </a:r>
            <a:r>
              <a:rPr sz="3600" spc="25" dirty="0">
                <a:solidFill>
                  <a:schemeClr val="bg1"/>
                </a:solidFill>
                <a:latin typeface="Trebuchet MS"/>
                <a:cs typeface="Trebuchet MS"/>
              </a:rPr>
              <a:t>detection </a:t>
            </a:r>
            <a:r>
              <a:rPr sz="3600" spc="150" dirty="0">
                <a:solidFill>
                  <a:schemeClr val="bg1"/>
                </a:solidFill>
                <a:latin typeface="Trebuchet MS"/>
                <a:cs typeface="Trebuchet MS"/>
              </a:rPr>
              <a:t>has </a:t>
            </a:r>
            <a:r>
              <a:rPr sz="3600" spc="15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90" dirty="0">
                <a:solidFill>
                  <a:schemeClr val="bg1"/>
                </a:solidFill>
                <a:latin typeface="Trebuchet MS"/>
                <a:cs typeface="Trebuchet MS"/>
              </a:rPr>
              <a:t>demonstrated</a:t>
            </a:r>
            <a:r>
              <a:rPr sz="3600" spc="-13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40" dirty="0">
                <a:solidFill>
                  <a:schemeClr val="bg1"/>
                </a:solidFill>
                <a:latin typeface="Trebuchet MS"/>
                <a:cs typeface="Trebuchet MS"/>
              </a:rPr>
              <a:t>signiﬁcant</a:t>
            </a:r>
            <a:r>
              <a:rPr sz="36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100" dirty="0">
                <a:solidFill>
                  <a:schemeClr val="bg1"/>
                </a:solidFill>
                <a:latin typeface="Trebuchet MS"/>
                <a:cs typeface="Trebuchet MS"/>
              </a:rPr>
              <a:t>improvements</a:t>
            </a:r>
            <a:r>
              <a:rPr sz="36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45" dirty="0">
                <a:solidFill>
                  <a:schemeClr val="bg1"/>
                </a:solidFill>
                <a:latin typeface="Trebuchet MS"/>
                <a:cs typeface="Trebuchet MS"/>
              </a:rPr>
              <a:t>in </a:t>
            </a:r>
            <a:r>
              <a:rPr sz="36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5" dirty="0">
                <a:solidFill>
                  <a:schemeClr val="bg1"/>
                </a:solidFill>
                <a:latin typeface="Trebuchet MS"/>
                <a:cs typeface="Trebuchet MS"/>
              </a:rPr>
              <a:t>traﬃc surveillance. </a:t>
            </a:r>
            <a:r>
              <a:rPr sz="3600" spc="100" dirty="0">
                <a:solidFill>
                  <a:schemeClr val="bg1"/>
                </a:solidFill>
                <a:latin typeface="Trebuchet MS"/>
                <a:cs typeface="Trebuchet MS"/>
              </a:rPr>
              <a:t>Case </a:t>
            </a:r>
            <a:r>
              <a:rPr sz="3600" spc="75" dirty="0">
                <a:solidFill>
                  <a:schemeClr val="bg1"/>
                </a:solidFill>
                <a:latin typeface="Trebuchet MS"/>
                <a:cs typeface="Trebuchet MS"/>
              </a:rPr>
              <a:t>studies </a:t>
            </a:r>
            <a:r>
              <a:rPr sz="3600" spc="135" dirty="0">
                <a:solidFill>
                  <a:schemeClr val="bg1"/>
                </a:solidFill>
                <a:latin typeface="Trebuchet MS"/>
                <a:cs typeface="Trebuchet MS"/>
              </a:rPr>
              <a:t>and </a:t>
            </a:r>
            <a:r>
              <a:rPr sz="3600" dirty="0">
                <a:solidFill>
                  <a:schemeClr val="bg1"/>
                </a:solidFill>
                <a:latin typeface="Trebuchet MS"/>
                <a:cs typeface="Trebuchet MS"/>
              </a:rPr>
              <a:t>pilot </a:t>
            </a:r>
            <a:r>
              <a:rPr sz="3600" spc="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135" dirty="0">
                <a:solidFill>
                  <a:schemeClr val="bg1"/>
                </a:solidFill>
                <a:latin typeface="Trebuchet MS"/>
                <a:cs typeface="Trebuchet MS"/>
              </a:rPr>
              <a:t>programs </a:t>
            </a:r>
            <a:r>
              <a:rPr sz="3600" spc="80" dirty="0">
                <a:solidFill>
                  <a:schemeClr val="bg1"/>
                </a:solidFill>
                <a:latin typeface="Trebuchet MS"/>
                <a:cs typeface="Trebuchet MS"/>
              </a:rPr>
              <a:t>have </a:t>
            </a:r>
            <a:r>
              <a:rPr sz="3600" spc="110" dirty="0">
                <a:solidFill>
                  <a:schemeClr val="bg1"/>
                </a:solidFill>
                <a:latin typeface="Trebuchet MS"/>
                <a:cs typeface="Trebuchet MS"/>
              </a:rPr>
              <a:t>showcased </a:t>
            </a:r>
            <a:r>
              <a:rPr sz="3600" spc="30" dirty="0">
                <a:solidFill>
                  <a:schemeClr val="bg1"/>
                </a:solidFill>
                <a:latin typeface="Trebuchet MS"/>
                <a:cs typeface="Trebuchet MS"/>
              </a:rPr>
              <a:t>the </a:t>
            </a:r>
            <a:r>
              <a:rPr sz="3600" spc="114" dirty="0">
                <a:solidFill>
                  <a:schemeClr val="bg1"/>
                </a:solidFill>
                <a:latin typeface="Trebuchet MS"/>
                <a:cs typeface="Trebuchet MS"/>
              </a:rPr>
              <a:t>system's </a:t>
            </a:r>
            <a:r>
              <a:rPr sz="3600" spc="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40" dirty="0">
                <a:solidFill>
                  <a:schemeClr val="bg1"/>
                </a:solidFill>
                <a:latin typeface="Trebuchet MS"/>
                <a:cs typeface="Trebuchet MS"/>
              </a:rPr>
              <a:t>eﬀectiveness </a:t>
            </a:r>
            <a:r>
              <a:rPr sz="3600" spc="45" dirty="0">
                <a:solidFill>
                  <a:schemeClr val="bg1"/>
                </a:solidFill>
                <a:latin typeface="Trebuchet MS"/>
                <a:cs typeface="Trebuchet MS"/>
              </a:rPr>
              <a:t>in </a:t>
            </a:r>
            <a:r>
              <a:rPr sz="3600" spc="85" dirty="0">
                <a:solidFill>
                  <a:schemeClr val="bg1"/>
                </a:solidFill>
                <a:latin typeface="Trebuchet MS"/>
                <a:cs typeface="Trebuchet MS"/>
              </a:rPr>
              <a:t>enhancing </a:t>
            </a:r>
            <a:r>
              <a:rPr sz="3600" spc="20" dirty="0">
                <a:solidFill>
                  <a:schemeClr val="bg1"/>
                </a:solidFill>
                <a:latin typeface="Trebuchet MS"/>
                <a:cs typeface="Trebuchet MS"/>
              </a:rPr>
              <a:t>law </a:t>
            </a:r>
            <a:r>
              <a:rPr sz="3600" spc="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60" dirty="0">
                <a:solidFill>
                  <a:schemeClr val="bg1"/>
                </a:solidFill>
                <a:latin typeface="Trebuchet MS"/>
                <a:cs typeface="Trebuchet MS"/>
              </a:rPr>
              <a:t>enforcement</a:t>
            </a:r>
            <a:r>
              <a:rPr sz="36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36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5" dirty="0">
                <a:solidFill>
                  <a:schemeClr val="bg1"/>
                </a:solidFill>
                <a:latin typeface="Trebuchet MS"/>
                <a:cs typeface="Trebuchet MS"/>
              </a:rPr>
              <a:t>traﬃc</a:t>
            </a:r>
            <a:r>
              <a:rPr sz="36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600" spc="75" dirty="0">
                <a:solidFill>
                  <a:schemeClr val="bg1"/>
                </a:solidFill>
                <a:latin typeface="Trebuchet MS"/>
                <a:cs typeface="Trebuchet MS"/>
              </a:rPr>
              <a:t>management.</a:t>
            </a:r>
            <a:endParaRPr sz="36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6006274" y="2747503"/>
            <a:ext cx="3571875" cy="95250"/>
          </a:xfrm>
          <a:custGeom>
            <a:avLst/>
            <a:gdLst/>
            <a:ahLst/>
            <a:cxnLst/>
            <a:rect l="l" t="t" r="r" b="b"/>
            <a:pathLst>
              <a:path w="3571875" h="95250">
                <a:moveTo>
                  <a:pt x="3571875" y="0"/>
                </a:moveTo>
                <a:lnTo>
                  <a:pt x="0" y="0"/>
                </a:lnTo>
                <a:lnTo>
                  <a:pt x="0" y="95250"/>
                </a:lnTo>
                <a:lnTo>
                  <a:pt x="3571875" y="95250"/>
                </a:lnTo>
                <a:lnTo>
                  <a:pt x="357187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503150" y="-1022350"/>
            <a:ext cx="8344165" cy="5192344"/>
            <a:chOff x="10667504" y="228600"/>
            <a:chExt cx="7873734" cy="5192344"/>
          </a:xfrm>
        </p:grpSpPr>
        <p:sp>
          <p:nvSpPr>
            <p:cNvPr id="3" name="object 3"/>
            <p:cNvSpPr/>
            <p:nvPr/>
          </p:nvSpPr>
          <p:spPr>
            <a:xfrm>
              <a:off x="11458448" y="228600"/>
              <a:ext cx="7082790" cy="5093970"/>
            </a:xfrm>
            <a:custGeom>
              <a:avLst/>
              <a:gdLst/>
              <a:ahLst/>
              <a:cxnLst/>
              <a:rect l="l" t="t" r="r" b="b"/>
              <a:pathLst>
                <a:path w="7082790" h="5093970">
                  <a:moveTo>
                    <a:pt x="2938869" y="3168307"/>
                  </a:moveTo>
                  <a:lnTo>
                    <a:pt x="1738325" y="1965236"/>
                  </a:lnTo>
                  <a:lnTo>
                    <a:pt x="0" y="3703548"/>
                  </a:lnTo>
                  <a:lnTo>
                    <a:pt x="1200569" y="4906632"/>
                  </a:lnTo>
                  <a:lnTo>
                    <a:pt x="2938869" y="3168307"/>
                  </a:lnTo>
                  <a:close/>
                </a:path>
                <a:path w="7082790" h="5093970">
                  <a:moveTo>
                    <a:pt x="7082701" y="558749"/>
                  </a:moveTo>
                  <a:lnTo>
                    <a:pt x="6523952" y="0"/>
                  </a:lnTo>
                  <a:lnTo>
                    <a:pt x="3813949" y="0"/>
                  </a:lnTo>
                  <a:lnTo>
                    <a:pt x="1944712" y="1869198"/>
                  </a:lnTo>
                  <a:lnTo>
                    <a:pt x="5168989" y="5093411"/>
                  </a:lnTo>
                  <a:lnTo>
                    <a:pt x="7082701" y="3179661"/>
                  </a:lnTo>
                  <a:lnTo>
                    <a:pt x="7082701" y="558749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0667504" y="1430007"/>
              <a:ext cx="2371090" cy="2371725"/>
            </a:xfrm>
            <a:custGeom>
              <a:avLst/>
              <a:gdLst/>
              <a:ahLst/>
              <a:cxnLst/>
              <a:rect l="l" t="t" r="r" b="b"/>
              <a:pathLst>
                <a:path w="2371090" h="2371725">
                  <a:moveTo>
                    <a:pt x="1738312" y="0"/>
                  </a:moveTo>
                  <a:lnTo>
                    <a:pt x="0" y="1738312"/>
                  </a:lnTo>
                  <a:lnTo>
                    <a:pt x="632790" y="2371102"/>
                  </a:lnTo>
                  <a:lnTo>
                    <a:pt x="2371077" y="630288"/>
                  </a:lnTo>
                  <a:lnTo>
                    <a:pt x="1738312" y="0"/>
                  </a:lnTo>
                  <a:close/>
                </a:path>
              </a:pathLst>
            </a:custGeom>
            <a:solidFill>
              <a:srgbClr val="484C6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535019" y="3474669"/>
              <a:ext cx="1753235" cy="1946275"/>
            </a:xfrm>
            <a:custGeom>
              <a:avLst/>
              <a:gdLst/>
              <a:ahLst/>
              <a:cxnLst/>
              <a:rect l="l" t="t" r="r" b="b"/>
              <a:pathLst>
                <a:path w="1753234" h="1946275">
                  <a:moveTo>
                    <a:pt x="1752992" y="0"/>
                  </a:moveTo>
                  <a:lnTo>
                    <a:pt x="0" y="1751456"/>
                  </a:lnTo>
                  <a:lnTo>
                    <a:pt x="194691" y="1946186"/>
                  </a:lnTo>
                  <a:lnTo>
                    <a:pt x="1752992" y="386511"/>
                  </a:lnTo>
                  <a:lnTo>
                    <a:pt x="1752992" y="0"/>
                  </a:lnTo>
                  <a:close/>
                </a:path>
              </a:pathLst>
            </a:custGeom>
            <a:solidFill>
              <a:srgbClr val="70B1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388504" y="2057019"/>
            <a:ext cx="873823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750" spc="220" dirty="0"/>
              <a:t>Future</a:t>
            </a:r>
            <a:r>
              <a:rPr sz="6750" spc="-85" dirty="0"/>
              <a:t> </a:t>
            </a:r>
            <a:r>
              <a:rPr sz="6750" spc="315" dirty="0"/>
              <a:t>Advancements</a:t>
            </a:r>
            <a:endParaRPr sz="6750" dirty="0"/>
          </a:p>
        </p:txBody>
      </p:sp>
      <p:sp>
        <p:nvSpPr>
          <p:cNvPr id="14" name="object 14"/>
          <p:cNvSpPr txBox="1"/>
          <p:nvPr/>
        </p:nvSpPr>
        <p:spPr>
          <a:xfrm>
            <a:off x="234950" y="4632277"/>
            <a:ext cx="12577344" cy="247567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267970" algn="just">
              <a:lnSpc>
                <a:spcPct val="99800"/>
              </a:lnSpc>
              <a:spcBef>
                <a:spcPts val="105"/>
              </a:spcBef>
            </a:pP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The</a:t>
            </a:r>
            <a:r>
              <a:rPr sz="32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40" dirty="0">
                <a:solidFill>
                  <a:schemeClr val="bg1"/>
                </a:solidFill>
                <a:latin typeface="Trebuchet MS"/>
                <a:cs typeface="Trebuchet MS"/>
              </a:rPr>
              <a:t>future</a:t>
            </a:r>
            <a:r>
              <a:rPr sz="32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of</a:t>
            </a:r>
            <a:r>
              <a:rPr sz="32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00" dirty="0">
                <a:solidFill>
                  <a:schemeClr val="bg1"/>
                </a:solidFill>
                <a:latin typeface="Trebuchet MS"/>
                <a:cs typeface="Trebuchet MS"/>
              </a:rPr>
              <a:t>YOLO-based</a:t>
            </a:r>
            <a:r>
              <a:rPr sz="3200" spc="-12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45" dirty="0">
                <a:solidFill>
                  <a:schemeClr val="bg1"/>
                </a:solidFill>
                <a:latin typeface="Trebuchet MS"/>
                <a:cs typeface="Trebuchet MS"/>
              </a:rPr>
              <a:t>number </a:t>
            </a:r>
            <a:r>
              <a:rPr sz="3200" spc="-79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5" dirty="0">
                <a:solidFill>
                  <a:schemeClr val="bg1"/>
                </a:solidFill>
                <a:latin typeface="Trebuchet MS"/>
                <a:cs typeface="Trebuchet MS"/>
              </a:rPr>
              <a:t>plate </a:t>
            </a:r>
            <a:r>
              <a:rPr sz="3200" spc="25" dirty="0">
                <a:solidFill>
                  <a:schemeClr val="bg1"/>
                </a:solidFill>
                <a:latin typeface="Trebuchet MS"/>
                <a:cs typeface="Trebuchet MS"/>
              </a:rPr>
              <a:t>detection </a:t>
            </a:r>
            <a:r>
              <a:rPr sz="3200" spc="5" dirty="0">
                <a:solidFill>
                  <a:schemeClr val="bg1"/>
                </a:solidFill>
                <a:latin typeface="Trebuchet MS"/>
                <a:cs typeface="Trebuchet MS"/>
              </a:rPr>
              <a:t>lies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in </a:t>
            </a:r>
            <a:r>
              <a:rPr sz="3200" spc="40" dirty="0">
                <a:solidFill>
                  <a:schemeClr val="bg1"/>
                </a:solidFill>
                <a:latin typeface="Trebuchet MS"/>
                <a:cs typeface="Trebuchet MS"/>
              </a:rPr>
              <a:t>further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40" dirty="0">
                <a:solidFill>
                  <a:schemeClr val="bg1"/>
                </a:solidFill>
                <a:latin typeface="Trebuchet MS"/>
                <a:cs typeface="Trebuchet MS"/>
              </a:rPr>
              <a:t>optimization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for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challenging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90" dirty="0">
                <a:solidFill>
                  <a:schemeClr val="bg1"/>
                </a:solidFill>
                <a:latin typeface="Trebuchet MS"/>
                <a:cs typeface="Trebuchet MS"/>
              </a:rPr>
              <a:t>environments</a:t>
            </a:r>
            <a:r>
              <a:rPr sz="32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135" dirty="0">
                <a:solidFill>
                  <a:schemeClr val="bg1"/>
                </a:solidFill>
                <a:latin typeface="Trebuchet MS"/>
                <a:cs typeface="Trebuchet MS"/>
              </a:rPr>
              <a:t>and</a:t>
            </a:r>
            <a:r>
              <a:rPr sz="32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30" dirty="0">
                <a:solidFill>
                  <a:schemeClr val="bg1"/>
                </a:solidFill>
                <a:latin typeface="Trebuchet MS"/>
                <a:cs typeface="Trebuchet MS"/>
              </a:rPr>
              <a:t>the</a:t>
            </a:r>
            <a:r>
              <a:rPr sz="32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35" dirty="0">
                <a:solidFill>
                  <a:schemeClr val="bg1"/>
                </a:solidFill>
                <a:latin typeface="Trebuchet MS"/>
                <a:cs typeface="Trebuchet MS"/>
              </a:rPr>
              <a:t>integration</a:t>
            </a:r>
            <a:r>
              <a:rPr sz="32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of </a:t>
            </a:r>
            <a:r>
              <a:rPr sz="32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40" dirty="0">
                <a:solidFill>
                  <a:schemeClr val="bg1"/>
                </a:solidFill>
                <a:latin typeface="Trebuchet MS"/>
                <a:cs typeface="Trebuchet MS"/>
              </a:rPr>
              <a:t>AI-driven </a:t>
            </a:r>
            <a:r>
              <a:rPr sz="3200" spc="15" dirty="0">
                <a:solidFill>
                  <a:schemeClr val="bg1"/>
                </a:solidFill>
                <a:latin typeface="Trebuchet MS"/>
                <a:cs typeface="Trebuchet MS"/>
              </a:rPr>
              <a:t>analytics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for </a:t>
            </a:r>
            <a:r>
              <a:rPr sz="3200" spc="10" dirty="0">
                <a:solidFill>
                  <a:schemeClr val="bg1"/>
                </a:solidFill>
                <a:latin typeface="Trebuchet MS"/>
                <a:cs typeface="Trebuchet MS"/>
              </a:rPr>
              <a:t>predictive </a:t>
            </a:r>
            <a:r>
              <a:rPr sz="3200" spc="15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5" dirty="0">
                <a:solidFill>
                  <a:schemeClr val="bg1"/>
                </a:solidFill>
                <a:latin typeface="Trebuchet MS"/>
                <a:cs typeface="Trebuchet MS"/>
              </a:rPr>
              <a:t>traﬃc </a:t>
            </a:r>
            <a:r>
              <a:rPr sz="3200" spc="75" dirty="0">
                <a:solidFill>
                  <a:schemeClr val="bg1"/>
                </a:solidFill>
                <a:latin typeface="Trebuchet MS"/>
                <a:cs typeface="Trebuchet MS"/>
              </a:rPr>
              <a:t>management. </a:t>
            </a:r>
            <a:r>
              <a:rPr sz="3200" spc="85" dirty="0">
                <a:solidFill>
                  <a:schemeClr val="bg1"/>
                </a:solidFill>
                <a:latin typeface="Trebuchet MS"/>
                <a:cs typeface="Trebuchet MS"/>
              </a:rPr>
              <a:t>Continued </a:t>
            </a:r>
            <a:r>
              <a:rPr sz="3200" spc="9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70" dirty="0">
                <a:solidFill>
                  <a:schemeClr val="bg1"/>
                </a:solidFill>
                <a:latin typeface="Trebuchet MS"/>
                <a:cs typeface="Trebuchet MS"/>
              </a:rPr>
              <a:t>research </a:t>
            </a:r>
            <a:r>
              <a:rPr sz="3200" spc="135" dirty="0">
                <a:solidFill>
                  <a:schemeClr val="bg1"/>
                </a:solidFill>
                <a:latin typeface="Trebuchet MS"/>
                <a:cs typeface="Trebuchet MS"/>
              </a:rPr>
              <a:t>and </a:t>
            </a:r>
            <a:r>
              <a:rPr sz="3200" spc="75" dirty="0">
                <a:solidFill>
                  <a:schemeClr val="bg1"/>
                </a:solidFill>
                <a:latin typeface="Trebuchet MS"/>
                <a:cs typeface="Trebuchet MS"/>
              </a:rPr>
              <a:t>development </a:t>
            </a:r>
            <a:r>
              <a:rPr sz="3200" spc="-60" dirty="0">
                <a:solidFill>
                  <a:schemeClr val="bg1"/>
                </a:solidFill>
                <a:latin typeface="Trebuchet MS"/>
                <a:cs typeface="Trebuchet MS"/>
              </a:rPr>
              <a:t>will </a:t>
            </a:r>
            <a:r>
              <a:rPr sz="3200" spc="40" dirty="0">
                <a:solidFill>
                  <a:schemeClr val="bg1"/>
                </a:solidFill>
                <a:latin typeface="Trebuchet MS"/>
                <a:cs typeface="Trebuchet MS"/>
              </a:rPr>
              <a:t>lead </a:t>
            </a:r>
            <a:r>
              <a:rPr sz="3200" spc="-80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25" dirty="0">
                <a:solidFill>
                  <a:schemeClr val="bg1"/>
                </a:solidFill>
                <a:latin typeface="Trebuchet MS"/>
                <a:cs typeface="Trebuchet MS"/>
              </a:rPr>
              <a:t>to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evolutionary </a:t>
            </a:r>
            <a:r>
              <a:rPr sz="3200" spc="85" dirty="0">
                <a:solidFill>
                  <a:schemeClr val="bg1"/>
                </a:solidFill>
                <a:latin typeface="Trebuchet MS"/>
                <a:cs typeface="Trebuchet MS"/>
              </a:rPr>
              <a:t>advancements </a:t>
            </a:r>
            <a:r>
              <a:rPr sz="3200" spc="45" dirty="0">
                <a:solidFill>
                  <a:schemeClr val="bg1"/>
                </a:solidFill>
                <a:latin typeface="Trebuchet MS"/>
                <a:cs typeface="Trebuchet MS"/>
              </a:rPr>
              <a:t>in </a:t>
            </a:r>
            <a:r>
              <a:rPr sz="3200" spc="5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5" dirty="0">
                <a:solidFill>
                  <a:schemeClr val="bg1"/>
                </a:solidFill>
                <a:latin typeface="Trebuchet MS"/>
                <a:cs typeface="Trebuchet MS"/>
              </a:rPr>
              <a:t>traﬃc</a:t>
            </a:r>
            <a:r>
              <a:rPr sz="3200" spc="-120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30" dirty="0">
                <a:solidFill>
                  <a:schemeClr val="bg1"/>
                </a:solidFill>
                <a:latin typeface="Trebuchet MS"/>
                <a:cs typeface="Trebuchet MS"/>
              </a:rPr>
              <a:t>surveillance</a:t>
            </a:r>
            <a:r>
              <a:rPr sz="3200" spc="-114" dirty="0">
                <a:solidFill>
                  <a:schemeClr val="bg1"/>
                </a:solidFill>
                <a:latin typeface="Trebuchet MS"/>
                <a:cs typeface="Trebuchet MS"/>
              </a:rPr>
              <a:t> </a:t>
            </a:r>
            <a:r>
              <a:rPr sz="3200" spc="25" dirty="0">
                <a:solidFill>
                  <a:schemeClr val="bg1"/>
                </a:solidFill>
                <a:latin typeface="Trebuchet MS"/>
                <a:cs typeface="Trebuchet MS"/>
              </a:rPr>
              <a:t>technology.</a:t>
            </a:r>
            <a:endParaRPr sz="3200" dirty="0">
              <a:solidFill>
                <a:schemeClr val="bg1"/>
              </a:solidFill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388504" y="3443410"/>
            <a:ext cx="4048125" cy="95250"/>
          </a:xfrm>
          <a:custGeom>
            <a:avLst/>
            <a:gdLst/>
            <a:ahLst/>
            <a:cxnLst/>
            <a:rect l="l" t="t" r="r" b="b"/>
            <a:pathLst>
              <a:path w="4048125" h="95250">
                <a:moveTo>
                  <a:pt x="4048125" y="0"/>
                </a:moveTo>
                <a:lnTo>
                  <a:pt x="0" y="0"/>
                </a:lnTo>
                <a:lnTo>
                  <a:pt x="0" y="95250"/>
                </a:lnTo>
                <a:lnTo>
                  <a:pt x="4048125" y="95250"/>
                </a:lnTo>
                <a:lnTo>
                  <a:pt x="4048125" y="0"/>
                </a:lnTo>
                <a:close/>
              </a:path>
            </a:pathLst>
          </a:custGeom>
          <a:solidFill>
            <a:srgbClr val="70B1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6" name="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427845" y="2252080"/>
            <a:ext cx="6372161" cy="637213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Words>415</Words>
  <Application>Microsoft Office PowerPoint</Application>
  <PresentationFormat>Custom</PresentationFormat>
  <Paragraphs>24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Cambria</vt:lpstr>
      <vt:lpstr>Trebuchet MS</vt:lpstr>
      <vt:lpstr>Verdana</vt:lpstr>
      <vt:lpstr>Office Theme</vt:lpstr>
      <vt:lpstr>PowerPoint Presentation</vt:lpstr>
      <vt:lpstr>Introduction</vt:lpstr>
      <vt:lpstr>Understanding YOLO</vt:lpstr>
      <vt:lpstr>Challenges in Number Plate Detection</vt:lpstr>
      <vt:lpstr>Benefits of  YOLO-based Detection</vt:lpstr>
      <vt:lpstr>Technical Architecture</vt:lpstr>
      <vt:lpstr>Application in Law Enforcement</vt:lpstr>
      <vt:lpstr>Real-world Implementation</vt:lpstr>
      <vt:lpstr>Future Advancements</vt:lpstr>
      <vt:lpstr>Challenges and  Opportunities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nkc pathuri</dc:creator>
  <cp:lastModifiedBy>nkc pathuri</cp:lastModifiedBy>
  <cp:revision>2</cp:revision>
  <dcterms:created xsi:type="dcterms:W3CDTF">2024-02-12T13:00:56Z</dcterms:created>
  <dcterms:modified xsi:type="dcterms:W3CDTF">2024-09-13T09:34:28Z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2024-02-12T00:00:00Z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2024-02-12T00:00:00Z</vt:filetime>
  </property>
</Properties>
</file>